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4" r:id="rId7"/>
    <p:sldId id="261" r:id="rId8"/>
    <p:sldId id="262" r:id="rId9"/>
    <p:sldId id="263" r:id="rId10"/>
    <p:sldId id="265" r:id="rId11"/>
    <p:sldId id="266" r:id="rId12"/>
    <p:sldId id="267" r:id="rId13"/>
    <p:sldId id="268" r:id="rId14"/>
    <p:sldId id="270" r:id="rId15"/>
    <p:sldId id="271" r:id="rId16"/>
    <p:sldId id="269" r:id="rId17"/>
    <p:sldId id="272" r:id="rId18"/>
    <p:sldId id="322" r:id="rId19"/>
    <p:sldId id="279" r:id="rId20"/>
    <p:sldId id="277" r:id="rId21"/>
    <p:sldId id="278" r:id="rId22"/>
    <p:sldId id="273" r:id="rId23"/>
    <p:sldId id="281" r:id="rId24"/>
    <p:sldId id="282" r:id="rId25"/>
    <p:sldId id="284" r:id="rId26"/>
    <p:sldId id="283" r:id="rId27"/>
    <p:sldId id="286" r:id="rId28"/>
    <p:sldId id="287" r:id="rId29"/>
    <p:sldId id="319" r:id="rId30"/>
    <p:sldId id="288" r:id="rId31"/>
    <p:sldId id="289" r:id="rId32"/>
    <p:sldId id="290" r:id="rId33"/>
    <p:sldId id="291" r:id="rId34"/>
    <p:sldId id="297" r:id="rId35"/>
    <p:sldId id="292" r:id="rId36"/>
    <p:sldId id="294" r:id="rId37"/>
    <p:sldId id="298" r:id="rId38"/>
    <p:sldId id="295" r:id="rId39"/>
    <p:sldId id="296" r:id="rId40"/>
    <p:sldId id="299" r:id="rId41"/>
    <p:sldId id="300" r:id="rId42"/>
    <p:sldId id="320" r:id="rId43"/>
    <p:sldId id="301" r:id="rId44"/>
    <p:sldId id="302" r:id="rId45"/>
    <p:sldId id="304" r:id="rId46"/>
    <p:sldId id="303" r:id="rId47"/>
    <p:sldId id="305" r:id="rId48"/>
    <p:sldId id="306" r:id="rId49"/>
    <p:sldId id="308" r:id="rId50"/>
    <p:sldId id="323" r:id="rId51"/>
    <p:sldId id="309" r:id="rId52"/>
    <p:sldId id="310" r:id="rId53"/>
    <p:sldId id="311" r:id="rId54"/>
    <p:sldId id="318" r:id="rId55"/>
    <p:sldId id="321" r:id="rId56"/>
    <p:sldId id="313" r:id="rId57"/>
    <p:sldId id="312" r:id="rId58"/>
    <p:sldId id="314" r:id="rId59"/>
    <p:sldId id="315" r:id="rId60"/>
    <p:sldId id="316" r:id="rId61"/>
    <p:sldId id="317" r:id="rId62"/>
    <p:sldId id="326" r:id="rId63"/>
    <p:sldId id="324" r:id="rId64"/>
    <p:sldId id="325"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3" d="100"/>
          <a:sy n="43" d="100"/>
        </p:scale>
        <p:origin x="7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6">
            <a:extLst>
              <a:ext uri="{FF2B5EF4-FFF2-40B4-BE49-F238E27FC236}">
                <a16:creationId xmlns:a16="http://schemas.microsoft.com/office/drawing/2014/main" id="{C58BA07F-A45D-48D6-9267-3D6192B2E5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1166C39-4E2A-4441-A219-C5FF84631A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3739F50-938E-4755-BA18-BD9D12D87276}"/>
              </a:ext>
            </a:extLst>
          </p:cNvPr>
          <p:cNvSpPr>
            <a:spLocks noGrp="1" noChangeArrowheads="1"/>
          </p:cNvSpPr>
          <p:nvPr>
            <p:ph type="sldNum" sz="quarter" idx="12"/>
          </p:nvPr>
        </p:nvSpPr>
        <p:spPr>
          <a:ln/>
        </p:spPr>
        <p:txBody>
          <a:bodyPr/>
          <a:lstStyle>
            <a:lvl1pPr>
              <a:defRPr/>
            </a:lvl1pPr>
          </a:lstStyle>
          <a:p>
            <a:pPr>
              <a:defRPr/>
            </a:pPr>
            <a:fld id="{E80F43D5-56EA-4A54-A59B-AA6DBC47AA8E}" type="slidenum">
              <a:rPr lang="en-US" altLang="en-US"/>
              <a:pPr>
                <a:defRPr/>
              </a:pPr>
              <a:t>‹#›</a:t>
            </a:fld>
            <a:endParaRPr lang="en-US" altLang="en-US"/>
          </a:p>
        </p:txBody>
      </p:sp>
    </p:spTree>
    <p:extLst>
      <p:ext uri="{BB962C8B-B14F-4D97-AF65-F5344CB8AC3E}">
        <p14:creationId xmlns:p14="http://schemas.microsoft.com/office/powerpoint/2010/main" val="42713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8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Civics Midterm Review</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6215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disagreement of political parties is….</a:t>
            </a:r>
            <a:endParaRPr lang="en-US" dirty="0"/>
          </a:p>
        </p:txBody>
      </p:sp>
      <p:sp>
        <p:nvSpPr>
          <p:cNvPr id="3" name="Content Placeholder 2"/>
          <p:cNvSpPr>
            <a:spLocks noGrp="1"/>
          </p:cNvSpPr>
          <p:nvPr>
            <p:ph idx="1"/>
          </p:nvPr>
        </p:nvSpPr>
        <p:spPr/>
        <p:txBody>
          <a:bodyPr>
            <a:normAutofit/>
          </a:bodyPr>
          <a:lstStyle/>
          <a:p>
            <a:r>
              <a:rPr lang="en-US" dirty="0" smtClean="0"/>
              <a:t>The responsibilities of government AKA how involved the government should be in the lives of the people. Example: More or less taxes for government programs.</a:t>
            </a:r>
            <a:endParaRPr lang="en-US" dirty="0"/>
          </a:p>
          <a:p>
            <a:endParaRPr lang="en-US" dirty="0" smtClean="0"/>
          </a:p>
          <a:p>
            <a:r>
              <a:rPr lang="en-US" dirty="0" smtClean="0"/>
              <a:t>Platform: statements that express the core beliefs of a political party.</a:t>
            </a:r>
          </a:p>
          <a:p>
            <a:r>
              <a:rPr lang="en-US" dirty="0" smtClean="0"/>
              <a:t>Plank: individual part of a platform is a plank.</a:t>
            </a:r>
          </a:p>
          <a:p>
            <a:endParaRPr lang="en-US" dirty="0"/>
          </a:p>
        </p:txBody>
      </p:sp>
    </p:spTree>
    <p:extLst>
      <p:ext uri="{BB962C8B-B14F-4D97-AF65-F5344CB8AC3E}">
        <p14:creationId xmlns:p14="http://schemas.microsoft.com/office/powerpoint/2010/main" val="13557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1299410" y="439391"/>
            <a:ext cx="10042357" cy="6286740"/>
          </a:xfrm>
          <a:prstGeom prst="rect">
            <a:avLst/>
          </a:prstGeom>
        </p:spPr>
      </p:pic>
      <p:sp>
        <p:nvSpPr>
          <p:cNvPr id="10" name="Rounded Rectangle 9"/>
          <p:cNvSpPr/>
          <p:nvPr/>
        </p:nvSpPr>
        <p:spPr>
          <a:xfrm>
            <a:off x="3609474" y="657726"/>
            <a:ext cx="2887578" cy="6200274"/>
          </a:xfrm>
          <a:prstGeom prst="roundRect">
            <a:avLst/>
          </a:prstGeom>
          <a:noFill/>
          <a:ln w="7620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Oval 10"/>
          <p:cNvSpPr/>
          <p:nvPr/>
        </p:nvSpPr>
        <p:spPr>
          <a:xfrm>
            <a:off x="1167066" y="1828800"/>
            <a:ext cx="2314072" cy="1315453"/>
          </a:xfrm>
          <a:prstGeom prst="ellipse">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TextBox 11"/>
          <p:cNvSpPr txBox="1"/>
          <p:nvPr/>
        </p:nvSpPr>
        <p:spPr>
          <a:xfrm>
            <a:off x="1708484" y="2610405"/>
            <a:ext cx="1491916" cy="369332"/>
          </a:xfrm>
          <a:prstGeom prst="rect">
            <a:avLst/>
          </a:prstGeom>
          <a:noFill/>
        </p:spPr>
        <p:txBody>
          <a:bodyPr wrap="square" rtlCol="0">
            <a:spAutoFit/>
          </a:bodyPr>
          <a:lstStyle/>
          <a:p>
            <a:r>
              <a:rPr lang="en-US" b="1" dirty="0" smtClean="0">
                <a:solidFill>
                  <a:srgbClr val="FF0000"/>
                </a:solidFill>
              </a:rPr>
              <a:t>Ex: jobs</a:t>
            </a:r>
            <a:endParaRPr lang="en-US" b="1" dirty="0">
              <a:solidFill>
                <a:srgbClr val="FF0000"/>
              </a:solidFill>
            </a:endParaRPr>
          </a:p>
        </p:txBody>
      </p:sp>
    </p:spTree>
    <p:extLst>
      <p:ext uri="{BB962C8B-B14F-4D97-AF65-F5344CB8AC3E}">
        <p14:creationId xmlns:p14="http://schemas.microsoft.com/office/powerpoint/2010/main" val="12758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35" y="134912"/>
            <a:ext cx="11938458" cy="6723088"/>
          </a:xfrm>
        </p:spPr>
      </p:pic>
      <p:sp>
        <p:nvSpPr>
          <p:cNvPr id="5" name="Rectangle 4"/>
          <p:cNvSpPr/>
          <p:nvPr/>
        </p:nvSpPr>
        <p:spPr>
          <a:xfrm>
            <a:off x="1588957" y="6460761"/>
            <a:ext cx="329784" cy="254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918741" y="6460761"/>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8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Elections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Primary elections: Elections occur first and help narrow the field of candidates for each political party.</a:t>
            </a:r>
          </a:p>
          <a:p>
            <a:pPr lvl="1"/>
            <a:r>
              <a:rPr lang="en-US" dirty="0" smtClean="0"/>
              <a:t>Open: Voters do not declare their party preference.</a:t>
            </a:r>
          </a:p>
          <a:p>
            <a:pPr lvl="1"/>
            <a:r>
              <a:rPr lang="en-US" dirty="0" smtClean="0"/>
              <a:t>Closed: Only declared party members can vote for nominees.</a:t>
            </a:r>
          </a:p>
          <a:p>
            <a:r>
              <a:rPr lang="en-US" dirty="0" smtClean="0"/>
              <a:t>General Elections: Voters choose leaders for various offices such as president (sort of), congress, state and local positions.</a:t>
            </a:r>
          </a:p>
          <a:p>
            <a:pPr lvl="1"/>
            <a:r>
              <a:rPr lang="en-US" dirty="0" smtClean="0"/>
              <a:t>Vote the first Tuesday after the first Monday</a:t>
            </a:r>
          </a:p>
          <a:p>
            <a:pPr lvl="1"/>
            <a:r>
              <a:rPr lang="en-US" dirty="0" smtClean="0"/>
              <a:t>All votes EXCEPT presidential are through popular vote.</a:t>
            </a:r>
            <a:endParaRPr lang="en-US" dirty="0"/>
          </a:p>
        </p:txBody>
      </p:sp>
    </p:spTree>
    <p:extLst>
      <p:ext uri="{BB962C8B-B14F-4D97-AF65-F5344CB8AC3E}">
        <p14:creationId xmlns:p14="http://schemas.microsoft.com/office/powerpoint/2010/main" val="2428618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a:t>
            </a:r>
            <a:endParaRPr lang="en-US" dirty="0"/>
          </a:p>
        </p:txBody>
      </p:sp>
      <p:sp>
        <p:nvSpPr>
          <p:cNvPr id="3" name="Content Placeholder 2"/>
          <p:cNvSpPr>
            <a:spLocks noGrp="1"/>
          </p:cNvSpPr>
          <p:nvPr>
            <p:ph idx="1"/>
          </p:nvPr>
        </p:nvSpPr>
        <p:spPr/>
        <p:txBody>
          <a:bodyPr/>
          <a:lstStyle/>
          <a:p>
            <a:r>
              <a:rPr lang="en-US" dirty="0" smtClean="0"/>
              <a:t>Winner takes all system, essentially state legislatures choose the president.</a:t>
            </a:r>
          </a:p>
          <a:p>
            <a:r>
              <a:rPr lang="en-US" dirty="0" smtClean="0"/>
              <a:t>However, their votes are based on state popular vote.</a:t>
            </a:r>
          </a:p>
          <a:p>
            <a:pPr lvl="1"/>
            <a:r>
              <a:rPr lang="en-US" dirty="0" smtClean="0"/>
              <a:t>For example: even though some people voted for Hillary Clinton in the 2016 election, more people in Florida (specifically) voted for Donald Trump.  Therefore, he got ALL of Florida’s electoral college votes (29), 270 is the magic winning number.</a:t>
            </a:r>
          </a:p>
          <a:p>
            <a:r>
              <a:rPr lang="en-US" dirty="0" smtClean="0"/>
              <a:t>Hillary won the electoral votes for some other states (such as California) but not enough to win.</a:t>
            </a:r>
            <a:endParaRPr lang="en-US" dirty="0"/>
          </a:p>
        </p:txBody>
      </p:sp>
    </p:spTree>
    <p:extLst>
      <p:ext uri="{BB962C8B-B14F-4D97-AF65-F5344CB8AC3E}">
        <p14:creationId xmlns:p14="http://schemas.microsoft.com/office/powerpoint/2010/main" val="136496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524657"/>
            <a:ext cx="9998467" cy="5816182"/>
          </a:xfrm>
        </p:spPr>
      </p:pic>
    </p:spTree>
    <p:extLst>
      <p:ext uri="{BB962C8B-B14F-4D97-AF65-F5344CB8AC3E}">
        <p14:creationId xmlns:p14="http://schemas.microsoft.com/office/powerpoint/2010/main" val="1160923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smtClean="0"/>
              <a:t>Influencing the government: </a:t>
            </a:r>
          </a:p>
          <a:p>
            <a:pPr lvl="1"/>
            <a:r>
              <a:rPr lang="en-US" dirty="0" smtClean="0"/>
              <a:t>Individuals</a:t>
            </a:r>
            <a:endParaRPr lang="en-US" dirty="0"/>
          </a:p>
          <a:p>
            <a:pPr lvl="1"/>
            <a:r>
              <a:rPr lang="en-US" dirty="0" smtClean="0"/>
              <a:t>interest groups</a:t>
            </a:r>
          </a:p>
          <a:p>
            <a:pPr lvl="1"/>
            <a:r>
              <a:rPr lang="en-US" dirty="0" smtClean="0"/>
              <a:t> media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555" y="2008332"/>
            <a:ext cx="3943064" cy="3935194"/>
          </a:xfrm>
          <a:prstGeom prst="rect">
            <a:avLst/>
          </a:prstGeom>
        </p:spPr>
      </p:pic>
    </p:spTree>
    <p:extLst>
      <p:ext uri="{BB962C8B-B14F-4D97-AF65-F5344CB8AC3E}">
        <p14:creationId xmlns:p14="http://schemas.microsoft.com/office/powerpoint/2010/main" val="2434431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Shapes public opinions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8408872"/>
              </p:ext>
            </p:extLst>
          </p:nvPr>
        </p:nvGraphicFramePr>
        <p:xfrm>
          <a:off x="1295400" y="2557463"/>
          <a:ext cx="9601200" cy="239776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1945582807"/>
                    </a:ext>
                  </a:extLst>
                </a:gridCol>
                <a:gridCol w="3200400">
                  <a:extLst>
                    <a:ext uri="{9D8B030D-6E8A-4147-A177-3AD203B41FA5}">
                      <a16:colId xmlns:a16="http://schemas.microsoft.com/office/drawing/2014/main" val="1745304968"/>
                    </a:ext>
                  </a:extLst>
                </a:gridCol>
                <a:gridCol w="3200400">
                  <a:extLst>
                    <a:ext uri="{9D8B030D-6E8A-4147-A177-3AD203B41FA5}">
                      <a16:colId xmlns:a16="http://schemas.microsoft.com/office/drawing/2014/main" val="817234143"/>
                    </a:ext>
                  </a:extLst>
                </a:gridCol>
              </a:tblGrid>
              <a:tr h="370840">
                <a:tc>
                  <a:txBody>
                    <a:bodyPr/>
                    <a:lstStyle/>
                    <a:p>
                      <a:r>
                        <a:rPr lang="en-US" dirty="0" smtClean="0"/>
                        <a:t>Individuals</a:t>
                      </a:r>
                      <a:endParaRPr lang="en-US" dirty="0"/>
                    </a:p>
                  </a:txBody>
                  <a:tcPr/>
                </a:tc>
                <a:tc>
                  <a:txBody>
                    <a:bodyPr/>
                    <a:lstStyle/>
                    <a:p>
                      <a:r>
                        <a:rPr lang="en-US" dirty="0" smtClean="0"/>
                        <a:t>Interest Groups</a:t>
                      </a:r>
                      <a:endParaRPr lang="en-US" dirty="0"/>
                    </a:p>
                  </a:txBody>
                  <a:tcPr/>
                </a:tc>
                <a:tc>
                  <a:txBody>
                    <a:bodyPr/>
                    <a:lstStyle/>
                    <a:p>
                      <a:r>
                        <a:rPr lang="en-US" dirty="0" smtClean="0"/>
                        <a:t>Media</a:t>
                      </a:r>
                      <a:endParaRPr lang="en-US" dirty="0"/>
                    </a:p>
                  </a:txBody>
                  <a:tcPr/>
                </a:tc>
                <a:extLst>
                  <a:ext uri="{0D108BD9-81ED-4DB2-BD59-A6C34878D82A}">
                    <a16:rowId xmlns:a16="http://schemas.microsoft.com/office/drawing/2014/main" val="3970141953"/>
                  </a:ext>
                </a:extLst>
              </a:tr>
              <a:tr h="370840">
                <a:tc>
                  <a:txBody>
                    <a:bodyPr/>
                    <a:lstStyle/>
                    <a:p>
                      <a:r>
                        <a:rPr lang="en-US" dirty="0" smtClean="0"/>
                        <a:t>Vote</a:t>
                      </a:r>
                      <a:endParaRPr lang="en-US" dirty="0"/>
                    </a:p>
                  </a:txBody>
                  <a:tcPr/>
                </a:tc>
                <a:tc>
                  <a:txBody>
                    <a:bodyPr/>
                    <a:lstStyle/>
                    <a:p>
                      <a:r>
                        <a:rPr lang="en-US" dirty="0" smtClean="0"/>
                        <a:t>Economic</a:t>
                      </a:r>
                      <a:endParaRPr lang="en-US" dirty="0"/>
                    </a:p>
                  </a:txBody>
                  <a:tcPr/>
                </a:tc>
                <a:tc>
                  <a:txBody>
                    <a:bodyPr/>
                    <a:lstStyle/>
                    <a:p>
                      <a:r>
                        <a:rPr lang="en-US" dirty="0" smtClean="0"/>
                        <a:t>Print Media</a:t>
                      </a:r>
                      <a:endParaRPr lang="en-US" dirty="0"/>
                    </a:p>
                  </a:txBody>
                  <a:tcPr/>
                </a:tc>
                <a:extLst>
                  <a:ext uri="{0D108BD9-81ED-4DB2-BD59-A6C34878D82A}">
                    <a16:rowId xmlns:a16="http://schemas.microsoft.com/office/drawing/2014/main" val="1498541440"/>
                  </a:ext>
                </a:extLst>
              </a:tr>
              <a:tr h="370840">
                <a:tc>
                  <a:txBody>
                    <a:bodyPr/>
                    <a:lstStyle/>
                    <a:p>
                      <a:r>
                        <a:rPr lang="en-US" dirty="0" smtClean="0"/>
                        <a:t>Petition</a:t>
                      </a:r>
                      <a:endParaRPr lang="en-US" dirty="0"/>
                    </a:p>
                  </a:txBody>
                  <a:tcPr/>
                </a:tc>
                <a:tc>
                  <a:txBody>
                    <a:bodyPr/>
                    <a:lstStyle/>
                    <a:p>
                      <a:r>
                        <a:rPr lang="en-US" dirty="0" smtClean="0"/>
                        <a:t>Issue-oriented </a:t>
                      </a:r>
                      <a:endParaRPr lang="en-US" dirty="0"/>
                    </a:p>
                  </a:txBody>
                  <a:tcPr/>
                </a:tc>
                <a:tc>
                  <a:txBody>
                    <a:bodyPr/>
                    <a:lstStyle/>
                    <a:p>
                      <a:r>
                        <a:rPr lang="en-US" dirty="0" smtClean="0"/>
                        <a:t>Electronic Media</a:t>
                      </a:r>
                      <a:endParaRPr lang="en-US" dirty="0"/>
                    </a:p>
                  </a:txBody>
                  <a:tcPr/>
                </a:tc>
                <a:extLst>
                  <a:ext uri="{0D108BD9-81ED-4DB2-BD59-A6C34878D82A}">
                    <a16:rowId xmlns:a16="http://schemas.microsoft.com/office/drawing/2014/main" val="1740540217"/>
                  </a:ext>
                </a:extLst>
              </a:tr>
              <a:tr h="370840">
                <a:tc>
                  <a:txBody>
                    <a:bodyPr/>
                    <a:lstStyle/>
                    <a:p>
                      <a:r>
                        <a:rPr lang="en-US" dirty="0" smtClean="0"/>
                        <a:t>Work on campaigns</a:t>
                      </a:r>
                      <a:endParaRPr lang="en-US" dirty="0"/>
                    </a:p>
                  </a:txBody>
                  <a:tcPr/>
                </a:tc>
                <a:tc>
                  <a:txBody>
                    <a:bodyPr/>
                    <a:lstStyle/>
                    <a:p>
                      <a:r>
                        <a:rPr lang="en-US" dirty="0" smtClean="0"/>
                        <a:t>Public</a:t>
                      </a:r>
                      <a:r>
                        <a:rPr lang="en-US" baseline="0" dirty="0" smtClean="0"/>
                        <a:t> interest </a:t>
                      </a:r>
                      <a:endParaRPr lang="en-US" dirty="0"/>
                    </a:p>
                  </a:txBody>
                  <a:tcPr/>
                </a:tc>
                <a:tc>
                  <a:txBody>
                    <a:bodyPr/>
                    <a:lstStyle/>
                    <a:p>
                      <a:endParaRPr lang="en-US"/>
                    </a:p>
                  </a:txBody>
                  <a:tcPr/>
                </a:tc>
                <a:extLst>
                  <a:ext uri="{0D108BD9-81ED-4DB2-BD59-A6C34878D82A}">
                    <a16:rowId xmlns:a16="http://schemas.microsoft.com/office/drawing/2014/main" val="3812577147"/>
                  </a:ext>
                </a:extLst>
              </a:tr>
              <a:tr h="370840">
                <a:tc>
                  <a:txBody>
                    <a:bodyPr/>
                    <a:lstStyle/>
                    <a:p>
                      <a:r>
                        <a:rPr lang="en-US" dirty="0" smtClean="0"/>
                        <a:t>Run for office</a:t>
                      </a:r>
                      <a:endParaRPr lang="en-US" dirty="0"/>
                    </a:p>
                  </a:txBody>
                  <a:tcPr/>
                </a:tc>
                <a:tc>
                  <a:txBody>
                    <a:bodyPr/>
                    <a:lstStyle/>
                    <a:p>
                      <a:r>
                        <a:rPr lang="en-US" dirty="0" smtClean="0"/>
                        <a:t>Lobbyist:</a:t>
                      </a:r>
                      <a:r>
                        <a:rPr lang="en-US" baseline="0" dirty="0" smtClean="0"/>
                        <a:t> paid representatives who work for interest groups</a:t>
                      </a:r>
                      <a:endParaRPr lang="en-US" dirty="0"/>
                    </a:p>
                  </a:txBody>
                  <a:tcPr/>
                </a:tc>
                <a:tc>
                  <a:txBody>
                    <a:bodyPr/>
                    <a:lstStyle/>
                    <a:p>
                      <a:r>
                        <a:rPr lang="en-US" dirty="0" smtClean="0">
                          <a:solidFill>
                            <a:srgbClr val="FF0000"/>
                          </a:solidFill>
                        </a:rPr>
                        <a:t>Watches the government and exposes</a:t>
                      </a:r>
                      <a:r>
                        <a:rPr lang="en-US" baseline="0" dirty="0" smtClean="0">
                          <a:solidFill>
                            <a:srgbClr val="FF0000"/>
                          </a:solidFill>
                        </a:rPr>
                        <a:t> it when there is corruption.</a:t>
                      </a:r>
                      <a:endParaRPr lang="en-US" dirty="0">
                        <a:solidFill>
                          <a:srgbClr val="FF0000"/>
                        </a:solidFill>
                      </a:endParaRPr>
                    </a:p>
                  </a:txBody>
                  <a:tcPr/>
                </a:tc>
                <a:extLst>
                  <a:ext uri="{0D108BD9-81ED-4DB2-BD59-A6C34878D82A}">
                    <a16:rowId xmlns:a16="http://schemas.microsoft.com/office/drawing/2014/main" val="1654152435"/>
                  </a:ext>
                </a:extLst>
              </a:tr>
            </a:tbl>
          </a:graphicData>
        </a:graphic>
      </p:graphicFrame>
      <p:sp>
        <p:nvSpPr>
          <p:cNvPr id="6" name="5-Point Star 5"/>
          <p:cNvSpPr/>
          <p:nvPr/>
        </p:nvSpPr>
        <p:spPr>
          <a:xfrm>
            <a:off x="1089891" y="849745"/>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15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3905" t="37878" r="26345" b="23311"/>
          <a:stretch/>
        </p:blipFill>
        <p:spPr>
          <a:xfrm>
            <a:off x="1016352" y="982132"/>
            <a:ext cx="10159295" cy="4458086"/>
          </a:xfrm>
        </p:spPr>
      </p:pic>
      <p:sp>
        <p:nvSpPr>
          <p:cNvPr id="5" name="Rectangle 4"/>
          <p:cNvSpPr/>
          <p:nvPr/>
        </p:nvSpPr>
        <p:spPr>
          <a:xfrm>
            <a:off x="1976582" y="3879273"/>
            <a:ext cx="221673" cy="56341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5-Point Star 5"/>
          <p:cNvSpPr/>
          <p:nvPr/>
        </p:nvSpPr>
        <p:spPr>
          <a:xfrm>
            <a:off x="2281382" y="4068618"/>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6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6CFEE49-D313-4691-BAD2-4CFC226F3A88}"/>
              </a:ext>
            </a:extLst>
          </p:cNvPr>
          <p:cNvSpPr>
            <a:spLocks noGrp="1" noChangeArrowheads="1"/>
          </p:cNvSpPr>
          <p:nvPr>
            <p:ph type="title"/>
          </p:nvPr>
        </p:nvSpPr>
        <p:spPr/>
        <p:txBody>
          <a:bodyPr/>
          <a:lstStyle/>
          <a:p>
            <a:r>
              <a:rPr lang="en-US" altLang="en-US" b="1" i="1">
                <a:effectLst/>
                <a:latin typeface="Times New Roman" panose="02020603050405020304" pitchFamily="18" charset="0"/>
                <a:ea typeface="ＭＳ Ｐゴシック" panose="020B0600070205080204" pitchFamily="34" charset="-128"/>
              </a:rPr>
              <a:t>Types of Propaganda</a:t>
            </a:r>
          </a:p>
        </p:txBody>
      </p:sp>
      <p:sp>
        <p:nvSpPr>
          <p:cNvPr id="21507" name="Rectangle 3">
            <a:extLst>
              <a:ext uri="{FF2B5EF4-FFF2-40B4-BE49-F238E27FC236}">
                <a16:creationId xmlns:a16="http://schemas.microsoft.com/office/drawing/2014/main" id="{0B87B628-387A-4F77-8147-5D8DBD928E08}"/>
              </a:ext>
            </a:extLst>
          </p:cNvPr>
          <p:cNvSpPr>
            <a:spLocks noGrp="1" noChangeArrowheads="1"/>
          </p:cNvSpPr>
          <p:nvPr>
            <p:ph type="body" sz="half" idx="1"/>
          </p:nvPr>
        </p:nvSpPr>
        <p:spPr>
          <a:xfrm>
            <a:off x="1885950" y="1905000"/>
            <a:ext cx="4191000" cy="4114800"/>
          </a:xfrm>
        </p:spPr>
        <p:txBody>
          <a:bodyPr>
            <a:normAutofit fontScale="92500"/>
          </a:bodyPr>
          <a:lstStyle/>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Endorsements/Testimonial</a:t>
            </a:r>
          </a:p>
          <a:p>
            <a:pPr>
              <a:buFontTx/>
              <a:buChar char="-"/>
            </a:pPr>
            <a:r>
              <a:rPr lang="en-US" altLang="en-US" dirty="0">
                <a:ea typeface="ＭＳ Ｐゴシック" panose="020B0600070205080204" pitchFamily="34" charset="-128"/>
              </a:rPr>
              <a:t>“I’m voting for Candidate A and so should you.”</a:t>
            </a:r>
          </a:p>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Stacked Cards</a:t>
            </a:r>
          </a:p>
          <a:p>
            <a:pPr>
              <a:buFontTx/>
              <a:buChar char="-"/>
            </a:pPr>
            <a:r>
              <a:rPr lang="en-US" altLang="en-US" dirty="0">
                <a:ea typeface="ＭＳ Ｐゴシック" panose="020B0600070205080204" pitchFamily="34" charset="-128"/>
              </a:rPr>
              <a:t>“Candidate A has the best record on the environment”</a:t>
            </a:r>
          </a:p>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Name – Calling</a:t>
            </a:r>
          </a:p>
          <a:p>
            <a:pPr>
              <a:buFont typeface="Wingdings" panose="05000000000000000000" pitchFamily="2" charset="2"/>
              <a:buNone/>
            </a:pPr>
            <a:r>
              <a:rPr lang="en-US" altLang="en-US" dirty="0">
                <a:ea typeface="ＭＳ Ｐゴシック" panose="020B0600070205080204" pitchFamily="34" charset="-128"/>
              </a:rPr>
              <a:t>- “Candidate A is a dangerous extremist”</a:t>
            </a:r>
          </a:p>
        </p:txBody>
      </p:sp>
      <p:pic>
        <p:nvPicPr>
          <p:cNvPr id="21508" name="Picture 7" descr="http://cdn.newsone.com/files/2008/12/obamaoprahdec82007scottolson.jpg">
            <a:extLst>
              <a:ext uri="{FF2B5EF4-FFF2-40B4-BE49-F238E27FC236}">
                <a16:creationId xmlns:a16="http://schemas.microsoft.com/office/drawing/2014/main" id="{DF9A972F-1E8E-440C-98DF-17E8F26A7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3810000"/>
            <a:ext cx="240347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Image result for trump endorsement">
            <a:extLst>
              <a:ext uri="{FF2B5EF4-FFF2-40B4-BE49-F238E27FC236}">
                <a16:creationId xmlns:a16="http://schemas.microsoft.com/office/drawing/2014/main" id="{83BBBD3A-6874-4735-ABC9-99D7EAE69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1" y="1773239"/>
            <a:ext cx="31845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62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 so far:</a:t>
            </a:r>
            <a:endParaRPr lang="en-US" dirty="0"/>
          </a:p>
        </p:txBody>
      </p:sp>
      <p:sp>
        <p:nvSpPr>
          <p:cNvPr id="3" name="Content Placeholder 2"/>
          <p:cNvSpPr>
            <a:spLocks noGrp="1"/>
          </p:cNvSpPr>
          <p:nvPr>
            <p:ph idx="1"/>
          </p:nvPr>
        </p:nvSpPr>
        <p:spPr/>
        <p:txBody>
          <a:bodyPr/>
          <a:lstStyle/>
          <a:p>
            <a:r>
              <a:rPr lang="en-US" dirty="0" smtClean="0"/>
              <a:t>Chapter 3: Citizenship</a:t>
            </a:r>
          </a:p>
          <a:p>
            <a:r>
              <a:rPr lang="en-US" dirty="0" smtClean="0"/>
              <a:t>Chapters 10-12: Political parties and the Media</a:t>
            </a:r>
          </a:p>
          <a:p>
            <a:r>
              <a:rPr lang="en-US" dirty="0" smtClean="0"/>
              <a:t>Chapter 4: Road to independence</a:t>
            </a:r>
          </a:p>
          <a:p>
            <a:r>
              <a:rPr lang="en-US" dirty="0" smtClean="0"/>
              <a:t>Chapter 5: The Constitution</a:t>
            </a:r>
          </a:p>
          <a:p>
            <a:r>
              <a:rPr lang="en-US" dirty="0" smtClean="0"/>
              <a:t>Chapter 6: The Amendments</a:t>
            </a:r>
          </a:p>
          <a:p>
            <a:endParaRPr lang="en-US" dirty="0"/>
          </a:p>
        </p:txBody>
      </p:sp>
      <p:sp>
        <p:nvSpPr>
          <p:cNvPr id="4" name="5-Point Star 3"/>
          <p:cNvSpPr/>
          <p:nvPr/>
        </p:nvSpPr>
        <p:spPr>
          <a:xfrm>
            <a:off x="1625600" y="5246254"/>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75345" y="5338833"/>
            <a:ext cx="2974109" cy="646331"/>
          </a:xfrm>
          <a:prstGeom prst="rect">
            <a:avLst/>
          </a:prstGeom>
          <a:noFill/>
        </p:spPr>
        <p:txBody>
          <a:bodyPr wrap="square" rtlCol="0">
            <a:spAutoFit/>
          </a:bodyPr>
          <a:lstStyle/>
          <a:p>
            <a:r>
              <a:rPr lang="en-US" dirty="0" smtClean="0"/>
              <a:t>Stars means you should spend extra time studying.</a:t>
            </a:r>
            <a:endParaRPr lang="en-US" dirty="0"/>
          </a:p>
        </p:txBody>
      </p:sp>
    </p:spTree>
    <p:extLst>
      <p:ext uri="{BB962C8B-B14F-4D97-AF65-F5344CB8AC3E}">
        <p14:creationId xmlns:p14="http://schemas.microsoft.com/office/powerpoint/2010/main" val="2122746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C953FC-6409-4AB2-A65D-F54C0F2EF0E2}"/>
              </a:ext>
            </a:extLst>
          </p:cNvPr>
          <p:cNvSpPr>
            <a:spLocks noGrp="1" noChangeArrowheads="1"/>
          </p:cNvSpPr>
          <p:nvPr>
            <p:ph type="title"/>
          </p:nvPr>
        </p:nvSpPr>
        <p:spPr/>
        <p:txBody>
          <a:bodyPr/>
          <a:lstStyle/>
          <a:p>
            <a:r>
              <a:rPr lang="en-US" altLang="en-US" b="1" i="1">
                <a:effectLst/>
                <a:latin typeface="Times New Roman" panose="02020603050405020304" pitchFamily="18" charset="0"/>
                <a:ea typeface="ＭＳ Ｐゴシック" panose="020B0600070205080204" pitchFamily="34" charset="-128"/>
              </a:rPr>
              <a:t>Types of Propaganda</a:t>
            </a:r>
          </a:p>
        </p:txBody>
      </p:sp>
      <p:sp>
        <p:nvSpPr>
          <p:cNvPr id="22531" name="Rectangle 3">
            <a:extLst>
              <a:ext uri="{FF2B5EF4-FFF2-40B4-BE49-F238E27FC236}">
                <a16:creationId xmlns:a16="http://schemas.microsoft.com/office/drawing/2014/main" id="{2646029A-C60E-47AE-9FAF-3BE6432683CC}"/>
              </a:ext>
            </a:extLst>
          </p:cNvPr>
          <p:cNvSpPr>
            <a:spLocks noGrp="1" noChangeArrowheads="1"/>
          </p:cNvSpPr>
          <p:nvPr>
            <p:ph type="body" sz="half" idx="1"/>
          </p:nvPr>
        </p:nvSpPr>
        <p:spPr>
          <a:xfrm>
            <a:off x="2209800" y="1981200"/>
            <a:ext cx="4191000" cy="4114800"/>
          </a:xfrm>
        </p:spPr>
        <p:txBody>
          <a:bodyPr/>
          <a:lstStyle/>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Glittering Generality</a:t>
            </a:r>
          </a:p>
          <a:p>
            <a:pPr>
              <a:buFontTx/>
              <a:buChar char="-"/>
            </a:pPr>
            <a:r>
              <a:rPr lang="en-US" altLang="en-US" dirty="0">
                <a:ea typeface="ＭＳ Ｐゴシック" panose="020B0600070205080204" pitchFamily="34" charset="-128"/>
              </a:rPr>
              <a:t>“Candidate A is the one who will bring us peace and prosperity”</a:t>
            </a:r>
          </a:p>
          <a:p>
            <a:pPr>
              <a:buFont typeface="Wingdings" panose="05000000000000000000" pitchFamily="2" charset="2"/>
              <a:buNone/>
            </a:pPr>
            <a:r>
              <a:rPr lang="en-US" altLang="en-US" sz="2800" dirty="0">
                <a:ea typeface="ＭＳ Ｐゴシック" panose="020B0600070205080204" pitchFamily="34" charset="-128"/>
              </a:rPr>
              <a:t>Transfer Symbols</a:t>
            </a:r>
          </a:p>
          <a:p>
            <a:pPr>
              <a:buFontTx/>
              <a:buChar char="-"/>
            </a:pPr>
            <a:r>
              <a:rPr lang="en-US" altLang="en-US" dirty="0">
                <a:ea typeface="ＭＳ Ｐゴシック" panose="020B0600070205080204" pitchFamily="34" charset="-128"/>
              </a:rPr>
              <a:t>“I pledge allegiance…..”</a:t>
            </a:r>
          </a:p>
        </p:txBody>
      </p:sp>
      <p:pic>
        <p:nvPicPr>
          <p:cNvPr id="22532" name="Picture 7" descr="http://earthfirst.com/wp-content/uploads/2008/06/mccain-warming-ad.jpg">
            <a:extLst>
              <a:ext uri="{FF2B5EF4-FFF2-40B4-BE49-F238E27FC236}">
                <a16:creationId xmlns:a16="http://schemas.microsoft.com/office/drawing/2014/main" id="{28622212-5428-4B0D-A305-69449FB0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209800"/>
            <a:ext cx="3865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39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159205-D8F4-4ED1-A781-C75F54661FDA}"/>
              </a:ext>
            </a:extLst>
          </p:cNvPr>
          <p:cNvSpPr>
            <a:spLocks noGrp="1" noChangeArrowheads="1"/>
          </p:cNvSpPr>
          <p:nvPr>
            <p:ph type="title"/>
          </p:nvPr>
        </p:nvSpPr>
        <p:spPr/>
        <p:txBody>
          <a:bodyPr/>
          <a:lstStyle/>
          <a:p>
            <a:r>
              <a:rPr lang="en-US" altLang="en-US" b="1" i="1">
                <a:effectLst/>
                <a:latin typeface="Times New Roman" panose="02020603050405020304" pitchFamily="18" charset="0"/>
                <a:ea typeface="ＭＳ Ｐゴシック" panose="020B0600070205080204" pitchFamily="34" charset="-128"/>
              </a:rPr>
              <a:t>Types of Propaganda</a:t>
            </a:r>
          </a:p>
        </p:txBody>
      </p:sp>
      <p:sp>
        <p:nvSpPr>
          <p:cNvPr id="23555" name="Rectangle 3">
            <a:extLst>
              <a:ext uri="{FF2B5EF4-FFF2-40B4-BE49-F238E27FC236}">
                <a16:creationId xmlns:a16="http://schemas.microsoft.com/office/drawing/2014/main" id="{5493699B-C5B1-4725-BCBE-D28CDD4D3DEF}"/>
              </a:ext>
            </a:extLst>
          </p:cNvPr>
          <p:cNvSpPr>
            <a:spLocks noGrp="1" noChangeArrowheads="1"/>
          </p:cNvSpPr>
          <p:nvPr>
            <p:ph type="body" sz="half" idx="1"/>
          </p:nvPr>
        </p:nvSpPr>
        <p:spPr>
          <a:xfrm>
            <a:off x="2209800" y="1981200"/>
            <a:ext cx="4191000" cy="4114800"/>
          </a:xfrm>
        </p:spPr>
        <p:txBody>
          <a:bodyPr/>
          <a:lstStyle/>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Just Plain Folks</a:t>
            </a:r>
          </a:p>
          <a:p>
            <a:pPr>
              <a:buFontTx/>
              <a:buChar char="-"/>
            </a:pPr>
            <a:r>
              <a:rPr lang="en-US" altLang="en-US" dirty="0">
                <a:ea typeface="ＭＳ Ｐゴシック" panose="020B0600070205080204" pitchFamily="34" charset="-128"/>
              </a:rPr>
              <a:t>“My parents were ordinary, hardworking people…”</a:t>
            </a:r>
          </a:p>
          <a:p>
            <a:pPr>
              <a:buFont typeface="Wingdings" panose="05000000000000000000" pitchFamily="2" charset="2"/>
              <a:buNone/>
            </a:pPr>
            <a:r>
              <a:rPr lang="en-US" altLang="en-US" sz="2800" b="1" i="1" u="sng" dirty="0">
                <a:solidFill>
                  <a:srgbClr val="FF0000"/>
                </a:solidFill>
                <a:ea typeface="ＭＳ Ｐゴシック" panose="020B0600070205080204" pitchFamily="34" charset="-128"/>
              </a:rPr>
              <a:t>The Bandwagon</a:t>
            </a:r>
          </a:p>
          <a:p>
            <a:pPr>
              <a:buFontTx/>
              <a:buChar char="-"/>
            </a:pPr>
            <a:r>
              <a:rPr lang="en-US" altLang="en-US" dirty="0">
                <a:ea typeface="ＭＳ Ｐゴシック" panose="020B0600070205080204" pitchFamily="34" charset="-128"/>
              </a:rPr>
              <a:t>“Polls show our candidate is pulling ahead”</a:t>
            </a:r>
          </a:p>
        </p:txBody>
      </p:sp>
      <p:pic>
        <p:nvPicPr>
          <p:cNvPr id="23556" name="Picture 6" descr="http://4.bp.blogspot.com/_v4J5P0vIZhw/TUWpuEOUizI/AAAAAAAABTQ/GOUO0s_ytuM/McDonald's%20and%20the%20Bandwagon%20Appeal.jpg">
            <a:extLst>
              <a:ext uri="{FF2B5EF4-FFF2-40B4-BE49-F238E27FC236}">
                <a16:creationId xmlns:a16="http://schemas.microsoft.com/office/drawing/2014/main" id="{097B438A-DE40-4BAA-839E-4D1C61AF0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828801"/>
            <a:ext cx="2695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understandingads.files.wordpress.com/2010/06/bandwagon1.jpg">
            <a:extLst>
              <a:ext uri="{FF2B5EF4-FFF2-40B4-BE49-F238E27FC236}">
                <a16:creationId xmlns:a16="http://schemas.microsoft.com/office/drawing/2014/main" id="{559F03F4-810C-4691-B1DA-1D969BC61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352801"/>
            <a:ext cx="26955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34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119" b="32257"/>
          <a:stretch/>
        </p:blipFill>
        <p:spPr>
          <a:xfrm>
            <a:off x="802480" y="1810327"/>
            <a:ext cx="10844876" cy="2964873"/>
          </a:xfrm>
        </p:spPr>
      </p:pic>
      <p:sp>
        <p:nvSpPr>
          <p:cNvPr id="5" name="Rectangle 4"/>
          <p:cNvSpPr/>
          <p:nvPr/>
        </p:nvSpPr>
        <p:spPr>
          <a:xfrm>
            <a:off x="1094282" y="3582649"/>
            <a:ext cx="434715" cy="569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591971" y="3775098"/>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060"/>
          <a:stretch/>
        </p:blipFill>
        <p:spPr>
          <a:xfrm>
            <a:off x="1081128" y="689548"/>
            <a:ext cx="9522217" cy="5644337"/>
          </a:xfrm>
        </p:spPr>
      </p:pic>
      <p:sp>
        <p:nvSpPr>
          <p:cNvPr id="5" name="Rectangle 4"/>
          <p:cNvSpPr/>
          <p:nvPr/>
        </p:nvSpPr>
        <p:spPr>
          <a:xfrm>
            <a:off x="1813810" y="5921115"/>
            <a:ext cx="329783" cy="419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143593" y="6038613"/>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5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Types of government</a:t>
            </a:r>
          </a:p>
          <a:p>
            <a:r>
              <a:rPr lang="en-US" dirty="0" smtClean="0"/>
              <a:t>English roots</a:t>
            </a:r>
          </a:p>
          <a:p>
            <a:r>
              <a:rPr lang="en-US" dirty="0" smtClean="0"/>
              <a:t>Declaration of Independence </a:t>
            </a:r>
          </a:p>
          <a:p>
            <a:r>
              <a:rPr lang="en-US" dirty="0" smtClean="0"/>
              <a:t>Nation’s first government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576" y="1963382"/>
            <a:ext cx="3324790" cy="4182585"/>
          </a:xfrm>
          <a:prstGeom prst="rect">
            <a:avLst/>
          </a:prstGeom>
        </p:spPr>
      </p:pic>
    </p:spTree>
    <p:extLst>
      <p:ext uri="{BB962C8B-B14F-4D97-AF65-F5344CB8AC3E}">
        <p14:creationId xmlns:p14="http://schemas.microsoft.com/office/powerpoint/2010/main" val="1668295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main types of Government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Democratic:</a:t>
            </a:r>
          </a:p>
          <a:p>
            <a:pPr lvl="1"/>
            <a:r>
              <a:rPr lang="en-US" dirty="0" smtClean="0"/>
              <a:t>Direct</a:t>
            </a:r>
          </a:p>
          <a:p>
            <a:pPr lvl="1"/>
            <a:r>
              <a:rPr lang="en-US" dirty="0" smtClean="0"/>
              <a:t>Representative</a:t>
            </a:r>
          </a:p>
          <a:p>
            <a:pPr lvl="1"/>
            <a:endParaRPr lang="en-US" dirty="0" smtClean="0"/>
          </a:p>
          <a:p>
            <a:r>
              <a:rPr lang="en-US" dirty="0" smtClean="0"/>
              <a:t>Nondemocratic:</a:t>
            </a:r>
          </a:p>
          <a:p>
            <a:pPr lvl="1"/>
            <a:r>
              <a:rPr lang="en-US" dirty="0" smtClean="0"/>
              <a:t>Monarchy</a:t>
            </a:r>
          </a:p>
          <a:p>
            <a:pPr lvl="1"/>
            <a:r>
              <a:rPr lang="en-US" dirty="0" smtClean="0"/>
              <a:t>Autocracy (dictatorship, oligarchy)</a:t>
            </a:r>
          </a:p>
          <a:p>
            <a:pPr lvl="1"/>
            <a:r>
              <a:rPr lang="en-US" dirty="0" smtClean="0"/>
              <a:t>Theocracy</a:t>
            </a:r>
          </a:p>
          <a:p>
            <a:pPr lvl="1"/>
            <a:endParaRPr lang="en-US" dirty="0"/>
          </a:p>
        </p:txBody>
      </p:sp>
      <p:sp>
        <p:nvSpPr>
          <p:cNvPr id="5" name="5-Point Star 4"/>
          <p:cNvSpPr/>
          <p:nvPr/>
        </p:nvSpPr>
        <p:spPr>
          <a:xfrm>
            <a:off x="1219200" y="1264610"/>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239" y="2065868"/>
            <a:ext cx="3810000" cy="3810000"/>
          </a:xfrm>
          <a:prstGeom prst="rect">
            <a:avLst/>
          </a:prstGeom>
        </p:spPr>
      </p:pic>
    </p:spTree>
    <p:extLst>
      <p:ext uri="{BB962C8B-B14F-4D97-AF65-F5344CB8AC3E}">
        <p14:creationId xmlns:p14="http://schemas.microsoft.com/office/powerpoint/2010/main" val="2197317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954" y="637357"/>
            <a:ext cx="10558092" cy="5939633"/>
          </a:xfrm>
        </p:spPr>
      </p:pic>
      <p:sp>
        <p:nvSpPr>
          <p:cNvPr id="5" name="Rectangle 4"/>
          <p:cNvSpPr/>
          <p:nvPr/>
        </p:nvSpPr>
        <p:spPr>
          <a:xfrm>
            <a:off x="1016000" y="2285998"/>
            <a:ext cx="279402" cy="34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325883" y="2366021"/>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84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2861" y="1066801"/>
            <a:ext cx="7772400" cy="914400"/>
          </a:xfrm>
        </p:spPr>
        <p:txBody>
          <a:bodyPr/>
          <a:lstStyle/>
          <a:p>
            <a:pPr eaLnBrk="1" hangingPunct="1">
              <a:defRPr/>
            </a:pPr>
            <a:r>
              <a:rPr lang="en-US" b="1" i="1" dirty="0" smtClean="0">
                <a:latin typeface="Times New Roman" charset="0"/>
              </a:rPr>
              <a:t>Systems</a:t>
            </a:r>
            <a:endParaRPr lang="en-US" sz="2800" b="1" i="1" dirty="0">
              <a:latin typeface="Times New Roman" charset="0"/>
            </a:endParaRPr>
          </a:p>
        </p:txBody>
      </p:sp>
      <p:sp>
        <p:nvSpPr>
          <p:cNvPr id="11267" name="Content Placeholder 5"/>
          <p:cNvSpPr>
            <a:spLocks noGrp="1"/>
          </p:cNvSpPr>
          <p:nvPr>
            <p:ph sz="half" idx="1"/>
          </p:nvPr>
        </p:nvSpPr>
        <p:spPr>
          <a:xfrm>
            <a:off x="1265239" y="2271713"/>
            <a:ext cx="5410200" cy="5410200"/>
          </a:xfrm>
        </p:spPr>
        <p:txBody>
          <a:bodyPr/>
          <a:lstStyle/>
          <a:p>
            <a:r>
              <a:rPr lang="en-US" altLang="en-US" b="1" i="1" u="sng" dirty="0" smtClean="0">
                <a:solidFill>
                  <a:srgbClr val="FF0000"/>
                </a:solidFill>
              </a:rPr>
              <a:t>Socialism</a:t>
            </a:r>
            <a:r>
              <a:rPr lang="en-US" altLang="en-US" dirty="0" smtClean="0">
                <a:solidFill>
                  <a:srgbClr val="FFFF00"/>
                </a:solidFill>
              </a:rPr>
              <a:t> </a:t>
            </a:r>
            <a:r>
              <a:rPr lang="en-US" altLang="en-US" dirty="0" smtClean="0"/>
              <a:t>is an </a:t>
            </a:r>
            <a:r>
              <a:rPr lang="en-US" altLang="en-US" b="1" u="sng" dirty="0" smtClean="0"/>
              <a:t>economic system </a:t>
            </a:r>
            <a:r>
              <a:rPr lang="en-US" altLang="en-US" dirty="0" smtClean="0"/>
              <a:t>where a country has power over all goods that are produced and provides all for their people.(Denmark, Canada)</a:t>
            </a:r>
          </a:p>
          <a:p>
            <a:endParaRPr lang="en-US" altLang="en-US" dirty="0" smtClean="0"/>
          </a:p>
          <a:p>
            <a:r>
              <a:rPr lang="en-US" altLang="en-US" b="1" i="1" u="sng" dirty="0" smtClean="0">
                <a:solidFill>
                  <a:srgbClr val="FF0000"/>
                </a:solidFill>
              </a:rPr>
              <a:t>Communism</a:t>
            </a:r>
            <a:r>
              <a:rPr lang="en-US" altLang="en-US" dirty="0" smtClean="0">
                <a:solidFill>
                  <a:srgbClr val="FFFF00"/>
                </a:solidFill>
              </a:rPr>
              <a:t> </a:t>
            </a:r>
            <a:r>
              <a:rPr lang="en-US" altLang="en-US" dirty="0" smtClean="0"/>
              <a:t>is a form of government where the ruling party owns the means of production and private ownership is restricted. Usually a dictator rules in Communism (China)</a:t>
            </a:r>
          </a:p>
        </p:txBody>
      </p:sp>
      <p:pic>
        <p:nvPicPr>
          <p:cNvPr id="11268" name="Picture 4" descr="http://www.bloomberg.com/image/iCmgaSgmrf5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1066801"/>
            <a:ext cx="327501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chandlerspage.wikispaces.com/file/view/225px-Mao_Zedong.jpg/73776953/225px-Mao_Zed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6" y="3338513"/>
            <a:ext cx="21431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312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 has been influenced by Great Britain in many ways: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1. Magna Carta 1215= Limited the rights of the king, RULE OF LAW.</a:t>
            </a:r>
          </a:p>
          <a:p>
            <a:r>
              <a:rPr lang="en-US" dirty="0" smtClean="0"/>
              <a:t>2. English Bill of Rights 1689: Limited the king’s power over parliament (the people).</a:t>
            </a:r>
          </a:p>
          <a:p>
            <a:r>
              <a:rPr lang="en-US" dirty="0" smtClean="0"/>
              <a:t>3. Mayflower Compact 1620: Pilgrims (in Massachusetts) create a document giving them direct democracy (self-government).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0322" y="2560320"/>
            <a:ext cx="3364056" cy="3377512"/>
          </a:xfrm>
        </p:spPr>
      </p:pic>
      <p:sp>
        <p:nvSpPr>
          <p:cNvPr id="5" name="5-Point Star 4"/>
          <p:cNvSpPr/>
          <p:nvPr/>
        </p:nvSpPr>
        <p:spPr>
          <a:xfrm>
            <a:off x="870529" y="1468581"/>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289309" y="1551707"/>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402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0934" y="884456"/>
            <a:ext cx="9670132" cy="5435356"/>
          </a:xfrm>
        </p:spPr>
      </p:pic>
      <p:sp>
        <p:nvSpPr>
          <p:cNvPr id="4" name="Content Placeholder 3"/>
          <p:cNvSpPr>
            <a:spLocks noGrp="1"/>
          </p:cNvSpPr>
          <p:nvPr>
            <p:ph sz="half" idx="2"/>
          </p:nvPr>
        </p:nvSpPr>
        <p:spPr/>
        <p:txBody>
          <a:bodyPr/>
          <a:lstStyle/>
          <a:p>
            <a:endParaRPr lang="en-US" dirty="0"/>
          </a:p>
        </p:txBody>
      </p:sp>
      <p:sp>
        <p:nvSpPr>
          <p:cNvPr id="7" name="Rectangle 6"/>
          <p:cNvSpPr/>
          <p:nvPr/>
        </p:nvSpPr>
        <p:spPr>
          <a:xfrm>
            <a:off x="1459345" y="5551055"/>
            <a:ext cx="295564" cy="31939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sp>
        <p:nvSpPr>
          <p:cNvPr id="8" name="5-Point Star 7"/>
          <p:cNvSpPr/>
          <p:nvPr/>
        </p:nvSpPr>
        <p:spPr>
          <a:xfrm>
            <a:off x="1784755" y="5618387"/>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Highlights</a:t>
            </a:r>
            <a:endParaRPr lang="en-US" dirty="0"/>
          </a:p>
        </p:txBody>
      </p:sp>
      <p:sp>
        <p:nvSpPr>
          <p:cNvPr id="3" name="Content Placeholder 2"/>
          <p:cNvSpPr>
            <a:spLocks noGrp="1"/>
          </p:cNvSpPr>
          <p:nvPr>
            <p:ph idx="1"/>
          </p:nvPr>
        </p:nvSpPr>
        <p:spPr/>
        <p:txBody>
          <a:bodyPr/>
          <a:lstStyle/>
          <a:p>
            <a:r>
              <a:rPr lang="en-US" dirty="0" smtClean="0"/>
              <a:t>Legal member of a society is a CITIZEN.</a:t>
            </a:r>
          </a:p>
          <a:p>
            <a:r>
              <a:rPr lang="en-US" dirty="0" smtClean="0"/>
              <a:t>Three levels of government: Local, state, federal/national</a:t>
            </a:r>
          </a:p>
          <a:p>
            <a:r>
              <a:rPr lang="en-US" dirty="0" smtClean="0"/>
              <a:t>Two ways to become a U.S Citizen:</a:t>
            </a:r>
          </a:p>
          <a:p>
            <a:pPr lvl="1"/>
            <a:r>
              <a:rPr lang="en-US" dirty="0" smtClean="0"/>
              <a:t>1. Birth (Law of soil- Born on U.S Territory) OR (Law of blood- Born to U.S parents)</a:t>
            </a:r>
          </a:p>
          <a:p>
            <a:pPr lvl="1"/>
            <a:r>
              <a:rPr lang="en-US" dirty="0" smtClean="0"/>
              <a:t>Naturalization Process</a:t>
            </a:r>
          </a:p>
          <a:p>
            <a:pPr marL="0" indent="0">
              <a:buNone/>
            </a:pPr>
            <a:endParaRPr lang="en-US" dirty="0"/>
          </a:p>
        </p:txBody>
      </p:sp>
      <p:sp>
        <p:nvSpPr>
          <p:cNvPr id="4" name="5-Point Star 3"/>
          <p:cNvSpPr/>
          <p:nvPr/>
        </p:nvSpPr>
        <p:spPr>
          <a:xfrm>
            <a:off x="870528" y="4064000"/>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364" y="583703"/>
            <a:ext cx="3164751" cy="3164751"/>
          </a:xfrm>
          <a:prstGeom prst="rect">
            <a:avLst/>
          </a:prstGeom>
        </p:spPr>
      </p:pic>
    </p:spTree>
    <p:extLst>
      <p:ext uri="{BB962C8B-B14F-4D97-AF65-F5344CB8AC3E}">
        <p14:creationId xmlns:p14="http://schemas.microsoft.com/office/powerpoint/2010/main" val="2766004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Revolution</a:t>
            </a:r>
            <a:endParaRPr lang="en-US" dirty="0"/>
          </a:p>
        </p:txBody>
      </p:sp>
      <p:sp>
        <p:nvSpPr>
          <p:cNvPr id="3" name="Content Placeholder 2"/>
          <p:cNvSpPr>
            <a:spLocks noGrp="1"/>
          </p:cNvSpPr>
          <p:nvPr>
            <p:ph sz="half" idx="1"/>
          </p:nvPr>
        </p:nvSpPr>
        <p:spPr>
          <a:xfrm>
            <a:off x="1298448" y="2560320"/>
            <a:ext cx="9869224" cy="3310128"/>
          </a:xfrm>
        </p:spPr>
        <p:txBody>
          <a:bodyPr>
            <a:normAutofit lnSpcReduction="10000"/>
          </a:bodyPr>
          <a:lstStyle/>
          <a:p>
            <a:r>
              <a:rPr lang="en-US" dirty="0" smtClean="0"/>
              <a:t>English fight the “French and Indian War”</a:t>
            </a:r>
          </a:p>
          <a:p>
            <a:r>
              <a:rPr lang="en-US" dirty="0" smtClean="0"/>
              <a:t>Tax the colonist (stamp act)</a:t>
            </a:r>
          </a:p>
          <a:p>
            <a:r>
              <a:rPr lang="en-US" dirty="0" smtClean="0"/>
              <a:t>Colonist boycott (refuse to buy British goods, some people burn paper goods in protest). “NO TAXATION WITHOUT REPRESENTATION!”</a:t>
            </a:r>
          </a:p>
          <a:p>
            <a:r>
              <a:rPr lang="en-US" dirty="0" smtClean="0"/>
              <a:t>Townshend acts put in place: </a:t>
            </a:r>
            <a:r>
              <a:rPr lang="en-US" altLang="en-US" dirty="0">
                <a:solidFill>
                  <a:schemeClr val="tx1"/>
                </a:solidFill>
              </a:rPr>
              <a:t>This act allowed taxes to be levied on</a:t>
            </a:r>
            <a:r>
              <a:rPr lang="en-US" altLang="en-US" u="sng" dirty="0">
                <a:solidFill>
                  <a:schemeClr val="tx1"/>
                </a:solidFill>
              </a:rPr>
              <a:t> basic goods imported to the colonies from Great Britain </a:t>
            </a:r>
            <a:r>
              <a:rPr lang="en-US" altLang="en-US" dirty="0">
                <a:solidFill>
                  <a:schemeClr val="tx1"/>
                </a:solidFill>
              </a:rPr>
              <a:t>(glass, tea, paper, etc</a:t>
            </a:r>
            <a:r>
              <a:rPr lang="en-US" altLang="en-US" dirty="0" smtClean="0">
                <a:solidFill>
                  <a:schemeClr val="tx1"/>
                </a:solidFill>
              </a:rPr>
              <a:t>.)</a:t>
            </a:r>
          </a:p>
          <a:p>
            <a:r>
              <a:rPr lang="en-US" altLang="en-US" dirty="0" smtClean="0">
                <a:solidFill>
                  <a:schemeClr val="tx1"/>
                </a:solidFill>
              </a:rPr>
              <a:t>Colonist protest</a:t>
            </a:r>
            <a:endParaRPr lang="en-US" altLang="en-US" dirty="0">
              <a:solidFill>
                <a:schemeClr val="tx1"/>
              </a:solidFill>
            </a:endParaRPr>
          </a:p>
          <a:p>
            <a:endParaRPr lang="en-US" dirty="0"/>
          </a:p>
        </p:txBody>
      </p:sp>
    </p:spTree>
    <p:extLst>
      <p:ext uri="{BB962C8B-B14F-4D97-AF65-F5344CB8AC3E}">
        <p14:creationId xmlns:p14="http://schemas.microsoft.com/office/powerpoint/2010/main" val="1363760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to </a:t>
            </a:r>
            <a:r>
              <a:rPr lang="en-US" dirty="0" smtClean="0"/>
              <a:t>Revolution continued…</a:t>
            </a:r>
            <a:endParaRPr lang="en-US" dirty="0"/>
          </a:p>
        </p:txBody>
      </p:sp>
      <p:sp>
        <p:nvSpPr>
          <p:cNvPr id="3" name="Content Placeholder 2"/>
          <p:cNvSpPr>
            <a:spLocks noGrp="1"/>
          </p:cNvSpPr>
          <p:nvPr>
            <p:ph sz="half" idx="1"/>
          </p:nvPr>
        </p:nvSpPr>
        <p:spPr>
          <a:xfrm>
            <a:off x="1298448" y="2560320"/>
            <a:ext cx="9598150" cy="3310128"/>
          </a:xfrm>
        </p:spPr>
        <p:txBody>
          <a:bodyPr>
            <a:normAutofit lnSpcReduction="10000"/>
          </a:bodyPr>
          <a:lstStyle/>
          <a:p>
            <a:r>
              <a:rPr lang="en-US" dirty="0" smtClean="0"/>
              <a:t>Tea act: </a:t>
            </a:r>
            <a:r>
              <a:rPr lang="en-US" dirty="0">
                <a:solidFill>
                  <a:schemeClr val="tx1"/>
                </a:solidFill>
              </a:rPr>
              <a:t>It </a:t>
            </a:r>
            <a:r>
              <a:rPr lang="en-US" i="1" u="sng" dirty="0">
                <a:solidFill>
                  <a:schemeClr val="tx1"/>
                </a:solidFill>
              </a:rPr>
              <a:t>lowered taxes on British tea</a:t>
            </a:r>
            <a:r>
              <a:rPr lang="en-US" dirty="0">
                <a:solidFill>
                  <a:schemeClr val="tx1"/>
                </a:solidFill>
              </a:rPr>
              <a:t> --which made merchants have to buy British tea over other tea</a:t>
            </a:r>
            <a:r>
              <a:rPr lang="en-US" dirty="0" smtClean="0">
                <a:solidFill>
                  <a:schemeClr val="tx1"/>
                </a:solidFill>
              </a:rPr>
              <a:t>.</a:t>
            </a:r>
          </a:p>
          <a:p>
            <a:r>
              <a:rPr lang="en-US" dirty="0" smtClean="0">
                <a:solidFill>
                  <a:schemeClr val="tx1"/>
                </a:solidFill>
              </a:rPr>
              <a:t>Boston tea party</a:t>
            </a:r>
          </a:p>
          <a:p>
            <a:r>
              <a:rPr lang="en-US" dirty="0" smtClean="0">
                <a:solidFill>
                  <a:schemeClr val="tx1"/>
                </a:solidFill>
              </a:rPr>
              <a:t>Coercive acts/intolerable acts: restricted colonists rights, had to quarter soldiers, were not allowed to assemble (meet).</a:t>
            </a:r>
          </a:p>
          <a:p>
            <a:r>
              <a:rPr lang="en-US" dirty="0" smtClean="0">
                <a:solidFill>
                  <a:schemeClr val="tx1"/>
                </a:solidFill>
              </a:rPr>
              <a:t>First continental congress (olive branch petition, wanted peace)</a:t>
            </a:r>
          </a:p>
          <a:p>
            <a:r>
              <a:rPr lang="en-US" dirty="0" smtClean="0">
                <a:solidFill>
                  <a:schemeClr val="tx1"/>
                </a:solidFill>
              </a:rPr>
              <a:t>Second continental congress (Independence is debated)</a:t>
            </a: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1515164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09" y="-410719"/>
            <a:ext cx="10806191" cy="725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Placeholder 2"/>
          <p:cNvSpPr>
            <a:spLocks noGrp="1"/>
          </p:cNvSpPr>
          <p:nvPr>
            <p:ph type="body" sz="half" idx="1"/>
          </p:nvPr>
        </p:nvSpPr>
        <p:spPr/>
        <p:txBody>
          <a:bodyPr/>
          <a:lstStyle/>
          <a:p>
            <a:endParaRPr lang="en-US" altLang="en-US" smtClean="0"/>
          </a:p>
        </p:txBody>
      </p:sp>
      <p:sp>
        <p:nvSpPr>
          <p:cNvPr id="17413" name="Online Image Placeholder 3"/>
          <p:cNvSpPr>
            <a:spLocks noGrp="1" noTextEdit="1"/>
          </p:cNvSpPr>
          <p:nvPr>
            <p:ph type="clipArt" sz="half" idx="2"/>
          </p:nvPr>
        </p:nvSpPr>
        <p:spPr>
          <a:xfrm>
            <a:off x="4453769" y="2438400"/>
            <a:ext cx="5080000" cy="4114800"/>
          </a:xfrm>
        </p:spPr>
      </p:sp>
    </p:spTree>
    <p:extLst>
      <p:ext uri="{BB962C8B-B14F-4D97-AF65-F5344CB8AC3E}">
        <p14:creationId xmlns:p14="http://schemas.microsoft.com/office/powerpoint/2010/main" val="3593911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a:t>
            </a:r>
            <a:endParaRPr lang="en-US" dirty="0"/>
          </a:p>
        </p:txBody>
      </p:sp>
      <p:sp>
        <p:nvSpPr>
          <p:cNvPr id="3" name="Text Placeholder 2"/>
          <p:cNvSpPr>
            <a:spLocks noGrp="1"/>
          </p:cNvSpPr>
          <p:nvPr>
            <p:ph type="body" sz="half" idx="1"/>
          </p:nvPr>
        </p:nvSpPr>
        <p:spPr/>
        <p:txBody>
          <a:bodyPr/>
          <a:lstStyle/>
          <a:p>
            <a:r>
              <a:rPr lang="en-US" dirty="0" smtClean="0"/>
              <a:t>Some colonist wanted independence while others did not.  Patriots vs. Loyalist.</a:t>
            </a:r>
          </a:p>
          <a:p>
            <a:r>
              <a:rPr lang="en-US" dirty="0" smtClean="0"/>
              <a:t>Thomas Paine writes pamphlets called “Common Sense” detailing why it made sense to part from Britain.</a:t>
            </a:r>
          </a:p>
          <a:p>
            <a:r>
              <a:rPr lang="en-US" dirty="0" smtClean="0"/>
              <a:t>It convinced many people.</a:t>
            </a:r>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672486" y="1468099"/>
            <a:ext cx="3519514" cy="4759611"/>
          </a:xfrm>
        </p:spPr>
      </p:pic>
      <p:pic>
        <p:nvPicPr>
          <p:cNvPr id="11266" name="Picture 2" descr="Image result for common sens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125" y="3635297"/>
            <a:ext cx="3067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89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15780" y="364003"/>
            <a:ext cx="10760440" cy="6061781"/>
          </a:xfrm>
        </p:spPr>
      </p:pic>
      <p:sp>
        <p:nvSpPr>
          <p:cNvPr id="6" name="Rectangle 5"/>
          <p:cNvSpPr/>
          <p:nvPr/>
        </p:nvSpPr>
        <p:spPr>
          <a:xfrm>
            <a:off x="2173574" y="3777521"/>
            <a:ext cx="209862" cy="584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413491" y="3946236"/>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3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a:t>
            </a:r>
            <a:endParaRPr lang="en-US" dirty="0"/>
          </a:p>
        </p:txBody>
      </p:sp>
      <p:sp>
        <p:nvSpPr>
          <p:cNvPr id="3" name="Text Placeholder 2"/>
          <p:cNvSpPr>
            <a:spLocks noGrp="1"/>
          </p:cNvSpPr>
          <p:nvPr>
            <p:ph type="body" sz="half" idx="1"/>
          </p:nvPr>
        </p:nvSpPr>
        <p:spPr/>
        <p:txBody>
          <a:bodyPr/>
          <a:lstStyle/>
          <a:p>
            <a:r>
              <a:rPr lang="en-US" dirty="0" smtClean="0"/>
              <a:t>Thomas Jefferson is the main author.</a:t>
            </a:r>
          </a:p>
          <a:p>
            <a:r>
              <a:rPr lang="en-US" dirty="0" smtClean="0"/>
              <a:t>List of grievances against the King.</a:t>
            </a:r>
          </a:p>
          <a:p>
            <a:r>
              <a:rPr lang="en-US" dirty="0" smtClean="0"/>
              <a:t>IRCD (Introduction, rights, complaints, declaration).</a:t>
            </a:r>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230181" y="1482353"/>
            <a:ext cx="4517765" cy="5923804"/>
          </a:xfrm>
        </p:spPr>
      </p:pic>
    </p:spTree>
    <p:extLst>
      <p:ext uri="{BB962C8B-B14F-4D97-AF65-F5344CB8AC3E}">
        <p14:creationId xmlns:p14="http://schemas.microsoft.com/office/powerpoint/2010/main" val="1843323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19100"/>
            <a:ext cx="7543800" cy="533400"/>
          </a:xfrm>
        </p:spPr>
        <p:txBody>
          <a:bodyPr>
            <a:normAutofit fontScale="90000"/>
          </a:bodyPr>
          <a:lstStyle/>
          <a:p>
            <a:pPr eaLnBrk="1" hangingPunct="1">
              <a:defRPr/>
            </a:pPr>
            <a:r>
              <a:rPr lang="en-US" b="1" i="1" dirty="0" smtClean="0">
                <a:latin typeface="Times New Roman" charset="0"/>
              </a:rPr>
              <a:t>“</a:t>
            </a:r>
            <a:r>
              <a:rPr lang="en-US" b="1" i="1" dirty="0" smtClean="0">
                <a:solidFill>
                  <a:srgbClr val="FF0000"/>
                </a:solidFill>
                <a:latin typeface="Times New Roman" charset="0"/>
              </a:rPr>
              <a:t>Declaration of Independence”</a:t>
            </a:r>
          </a:p>
        </p:txBody>
      </p:sp>
      <p:sp>
        <p:nvSpPr>
          <p:cNvPr id="29699" name="Rectangle 4"/>
          <p:cNvSpPr>
            <a:spLocks noGrp="1" noChangeArrowheads="1"/>
          </p:cNvSpPr>
          <p:nvPr>
            <p:ph type="body" sz="half" idx="1"/>
          </p:nvPr>
        </p:nvSpPr>
        <p:spPr>
          <a:xfrm>
            <a:off x="1496517" y="952500"/>
            <a:ext cx="9716125" cy="5715000"/>
          </a:xfrm>
        </p:spPr>
        <p:txBody>
          <a:bodyPr>
            <a:normAutofit lnSpcReduction="10000"/>
          </a:bodyPr>
          <a:lstStyle/>
          <a:p>
            <a:pPr eaLnBrk="1" hangingPunct="1">
              <a:lnSpc>
                <a:spcPct val="90000"/>
              </a:lnSpc>
              <a:defRPr/>
            </a:pPr>
            <a:r>
              <a:rPr lang="en-US" altLang="en-US" sz="2800" b="1" i="1" u="sng" dirty="0">
                <a:solidFill>
                  <a:srgbClr val="FF0000"/>
                </a:solidFill>
              </a:rPr>
              <a:t>Thomas Jefferson</a:t>
            </a:r>
            <a:r>
              <a:rPr lang="en-US" altLang="en-US" sz="2800" b="1" dirty="0">
                <a:solidFill>
                  <a:srgbClr val="FF0000"/>
                </a:solidFill>
              </a:rPr>
              <a:t> </a:t>
            </a:r>
            <a:r>
              <a:rPr lang="en-US" altLang="en-US" sz="2800" b="1" dirty="0"/>
              <a:t>was also influenced by the </a:t>
            </a:r>
          </a:p>
          <a:p>
            <a:pPr marL="0" indent="0">
              <a:lnSpc>
                <a:spcPct val="90000"/>
              </a:lnSpc>
              <a:buNone/>
              <a:defRPr/>
            </a:pPr>
            <a:r>
              <a:rPr lang="en-US" altLang="en-US" sz="2800" b="1" dirty="0"/>
              <a:t>    ideas of </a:t>
            </a:r>
            <a:r>
              <a:rPr lang="en-US" altLang="en-US" sz="2800" b="1" i="1" u="sng" dirty="0">
                <a:solidFill>
                  <a:srgbClr val="FF0000"/>
                </a:solidFill>
              </a:rPr>
              <a:t>John Locke &amp; Baron de Montesquieu</a:t>
            </a:r>
            <a:endParaRPr lang="en-US" altLang="en-US" sz="2800" b="1" dirty="0">
              <a:solidFill>
                <a:srgbClr val="FF0000"/>
              </a:solidFill>
            </a:endParaRPr>
          </a:p>
          <a:p>
            <a:pPr eaLnBrk="1" hangingPunct="1">
              <a:lnSpc>
                <a:spcPct val="90000"/>
              </a:lnSpc>
              <a:defRPr/>
            </a:pPr>
            <a:r>
              <a:rPr lang="en-US" altLang="en-US" sz="2800" b="1" dirty="0"/>
              <a:t>Locke believed in natural law &amp; social contract. </a:t>
            </a:r>
          </a:p>
          <a:p>
            <a:pPr eaLnBrk="1" hangingPunct="1">
              <a:lnSpc>
                <a:spcPct val="90000"/>
              </a:lnSpc>
              <a:defRPr/>
            </a:pPr>
            <a:r>
              <a:rPr lang="en-US" altLang="en-US" sz="2800" b="1" u="sng" dirty="0">
                <a:solidFill>
                  <a:srgbClr val="FF0000"/>
                </a:solidFill>
              </a:rPr>
              <a:t>Natural Law </a:t>
            </a:r>
            <a:r>
              <a:rPr lang="en-US" altLang="en-US" sz="2800" b="1" dirty="0"/>
              <a:t>means that you are born with certain rights not granted by the government.</a:t>
            </a:r>
          </a:p>
          <a:p>
            <a:pPr lvl="1" eaLnBrk="1" hangingPunct="1">
              <a:lnSpc>
                <a:spcPct val="90000"/>
              </a:lnSpc>
              <a:defRPr/>
            </a:pPr>
            <a:r>
              <a:rPr lang="en-US" altLang="en-US" sz="2400" b="1" dirty="0"/>
              <a:t>“</a:t>
            </a:r>
            <a:r>
              <a:rPr lang="en-US" altLang="en-US" sz="2400" b="1" i="1" u="sng" dirty="0">
                <a:solidFill>
                  <a:srgbClr val="FF0000"/>
                </a:solidFill>
              </a:rPr>
              <a:t>natural rights</a:t>
            </a:r>
            <a:r>
              <a:rPr lang="en-US" altLang="en-US" sz="2400" b="1" dirty="0"/>
              <a:t>” that because we are human we are guarantee by the Heavens (God)…</a:t>
            </a:r>
            <a:r>
              <a:rPr lang="en-US" altLang="en-US" sz="2400" b="1" i="1" u="sng" dirty="0">
                <a:solidFill>
                  <a:srgbClr val="FF0000"/>
                </a:solidFill>
              </a:rPr>
              <a:t>life, liberty and property </a:t>
            </a:r>
            <a:r>
              <a:rPr lang="en-US" altLang="en-US" sz="2400" b="1" i="1" dirty="0"/>
              <a:t>– Jefferson would change this slightly</a:t>
            </a:r>
          </a:p>
          <a:p>
            <a:pPr lvl="1" eaLnBrk="1" hangingPunct="1">
              <a:lnSpc>
                <a:spcPct val="90000"/>
              </a:lnSpc>
              <a:defRPr/>
            </a:pPr>
            <a:r>
              <a:rPr lang="en-US" altLang="en-US" sz="2400" b="1" dirty="0"/>
              <a:t>“</a:t>
            </a:r>
            <a:r>
              <a:rPr lang="en-US" altLang="en-US" sz="2400" b="1" i="1" u="sng" dirty="0">
                <a:solidFill>
                  <a:srgbClr val="FF0000"/>
                </a:solidFill>
              </a:rPr>
              <a:t>social contract</a:t>
            </a:r>
            <a:r>
              <a:rPr lang="en-US" altLang="en-US" sz="2400" b="1" i="1" u="sng" dirty="0"/>
              <a:t>” </a:t>
            </a:r>
            <a:r>
              <a:rPr lang="en-US" altLang="en-US" sz="2400" b="1" dirty="0"/>
              <a:t>– that people have a contract with their government and the gov’t should protect it’s people. (“Locked into a contract”)</a:t>
            </a:r>
          </a:p>
          <a:p>
            <a:pPr eaLnBrk="1" hangingPunct="1">
              <a:lnSpc>
                <a:spcPct val="90000"/>
              </a:lnSpc>
              <a:defRPr/>
            </a:pPr>
            <a:r>
              <a:rPr lang="en-US" altLang="en-US" b="1" dirty="0" smtClean="0"/>
              <a:t>Baron de Montesquieu </a:t>
            </a:r>
            <a:r>
              <a:rPr lang="en-US" altLang="en-US" b="1" dirty="0"/>
              <a:t>(“3 Names, 3 Words, 3 Branches”)</a:t>
            </a:r>
          </a:p>
          <a:p>
            <a:pPr lvl="1" eaLnBrk="1" hangingPunct="1">
              <a:lnSpc>
                <a:spcPct val="90000"/>
              </a:lnSpc>
              <a:defRPr/>
            </a:pPr>
            <a:r>
              <a:rPr lang="en-US" altLang="en-US" sz="2400" b="1" dirty="0"/>
              <a:t>Separation of Powers –</a:t>
            </a:r>
            <a:r>
              <a:rPr lang="en-US" altLang="en-US" sz="2400" b="1" dirty="0">
                <a:solidFill>
                  <a:srgbClr val="FF0000"/>
                </a:solidFill>
              </a:rPr>
              <a:t> </a:t>
            </a:r>
            <a:r>
              <a:rPr lang="en-US" altLang="en-US" sz="2400" b="1" i="1" u="sng" dirty="0">
                <a:solidFill>
                  <a:srgbClr val="FF0000"/>
                </a:solidFill>
              </a:rPr>
              <a:t>each branch of government is responsible for specific powers.</a:t>
            </a:r>
            <a:endParaRPr lang="en-US" altLang="en-US" sz="2400" b="1" dirty="0">
              <a:solidFill>
                <a:srgbClr val="FF0000"/>
              </a:solidFill>
            </a:endParaRPr>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83714" y="152400"/>
            <a:ext cx="1095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785091" y="1383145"/>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612582" y="1283854"/>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087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pic>
        <p:nvPicPr>
          <p:cNvPr id="5" name="Online Image Placeholder 4"/>
          <p:cNvPicPr>
            <a:picLocks noGrp="1" noChangeAspect="1"/>
          </p:cNvPicPr>
          <p:nvPr>
            <p:ph type="clipArt" sz="half" idx="2"/>
          </p:nvPr>
        </p:nvPicPr>
        <p:blipFill rotWithShape="1">
          <a:blip r:embed="rId2">
            <a:extLst>
              <a:ext uri="{28A0092B-C50C-407E-A947-70E740481C1C}">
                <a14:useLocalDpi xmlns:a14="http://schemas.microsoft.com/office/drawing/2010/main" val="0"/>
              </a:ext>
            </a:extLst>
          </a:blip>
          <a:srcRect r="14715"/>
          <a:stretch/>
        </p:blipFill>
        <p:spPr>
          <a:xfrm>
            <a:off x="1621436" y="439089"/>
            <a:ext cx="8949128" cy="5972641"/>
          </a:xfrm>
        </p:spPr>
      </p:pic>
      <p:sp>
        <p:nvSpPr>
          <p:cNvPr id="6" name="Rectangle 5"/>
          <p:cNvSpPr/>
          <p:nvPr/>
        </p:nvSpPr>
        <p:spPr>
          <a:xfrm>
            <a:off x="2833141" y="5966085"/>
            <a:ext cx="179882" cy="25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013023" y="5966085"/>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government</a:t>
            </a:r>
            <a:endParaRPr lang="en-US" dirty="0"/>
          </a:p>
        </p:txBody>
      </p:sp>
      <p:sp>
        <p:nvSpPr>
          <p:cNvPr id="3" name="Text Placeholder 2"/>
          <p:cNvSpPr>
            <a:spLocks noGrp="1"/>
          </p:cNvSpPr>
          <p:nvPr>
            <p:ph type="body" sz="half" idx="1"/>
          </p:nvPr>
        </p:nvSpPr>
        <p:spPr>
          <a:xfrm>
            <a:off x="914400" y="1484026"/>
            <a:ext cx="5080000" cy="4611974"/>
          </a:xfrm>
        </p:spPr>
        <p:txBody>
          <a:bodyPr>
            <a:normAutofit/>
          </a:bodyPr>
          <a:lstStyle/>
          <a:p>
            <a:r>
              <a:rPr lang="en-US" dirty="0" smtClean="0"/>
              <a:t>Articles of Confederation is our first attempt at government.</a:t>
            </a:r>
          </a:p>
          <a:p>
            <a:r>
              <a:rPr lang="en-US" dirty="0" smtClean="0"/>
              <a:t>It was not strong enough, the states had more power then the federal government, this is called a </a:t>
            </a:r>
            <a:r>
              <a:rPr lang="en-US" b="1" dirty="0" smtClean="0"/>
              <a:t>Confederal</a:t>
            </a:r>
            <a:r>
              <a:rPr lang="en-US" dirty="0" smtClean="0"/>
              <a:t> government.</a:t>
            </a:r>
          </a:p>
          <a:p>
            <a:r>
              <a:rPr lang="en-US" b="1" dirty="0" smtClean="0"/>
              <a:t>Unitary</a:t>
            </a:r>
            <a:r>
              <a:rPr lang="en-US" dirty="0" smtClean="0"/>
              <a:t> government is when the federal has all the power.</a:t>
            </a:r>
          </a:p>
          <a:p>
            <a:r>
              <a:rPr lang="en-US" b="1" dirty="0" smtClean="0"/>
              <a:t>Federal</a:t>
            </a:r>
            <a:r>
              <a:rPr lang="en-US" dirty="0" smtClean="0"/>
              <a:t> system is when power is shared between, state and federal.  </a:t>
            </a:r>
            <a:r>
              <a:rPr lang="en-US" dirty="0" smtClean="0">
                <a:solidFill>
                  <a:srgbClr val="7030A0"/>
                </a:solidFill>
              </a:rPr>
              <a:t>This is what the USA has today.</a:t>
            </a:r>
            <a:endParaRPr lang="en-US" dirty="0">
              <a:solidFill>
                <a:srgbClr val="7030A0"/>
              </a:solidFill>
            </a:endParaRPr>
          </a:p>
        </p:txBody>
      </p:sp>
      <p:sp>
        <p:nvSpPr>
          <p:cNvPr id="5" name="Text Placeholder 2"/>
          <p:cNvSpPr txBox="1">
            <a:spLocks/>
          </p:cNvSpPr>
          <p:nvPr/>
        </p:nvSpPr>
        <p:spPr>
          <a:xfrm>
            <a:off x="6197600" y="1981200"/>
            <a:ext cx="5080000" cy="4114800"/>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Weaknesses:</a:t>
            </a:r>
          </a:p>
          <a:p>
            <a:pPr lvl="1"/>
            <a:r>
              <a:rPr lang="en-US" altLang="en-US" b="1" dirty="0" smtClean="0">
                <a:solidFill>
                  <a:srgbClr val="FF0000"/>
                </a:solidFill>
              </a:rPr>
              <a:t>No </a:t>
            </a:r>
            <a:r>
              <a:rPr lang="en-US" altLang="en-US" b="1" dirty="0">
                <a:solidFill>
                  <a:srgbClr val="FF0000"/>
                </a:solidFill>
              </a:rPr>
              <a:t>central leadership (executive)</a:t>
            </a:r>
          </a:p>
          <a:p>
            <a:pPr lvl="1"/>
            <a:r>
              <a:rPr lang="en-US" altLang="en-US" sz="2400" b="1" dirty="0">
                <a:solidFill>
                  <a:srgbClr val="FF0000"/>
                </a:solidFill>
              </a:rPr>
              <a:t>No power to </a:t>
            </a:r>
            <a:r>
              <a:rPr lang="en-US" altLang="en-US" b="1" dirty="0">
                <a:solidFill>
                  <a:srgbClr val="FF0000"/>
                </a:solidFill>
              </a:rPr>
              <a:t>regulate commerce (trade)</a:t>
            </a:r>
          </a:p>
          <a:p>
            <a:pPr lvl="1"/>
            <a:r>
              <a:rPr lang="en-US" altLang="en-US" sz="2400" b="1" dirty="0">
                <a:solidFill>
                  <a:srgbClr val="FF0000"/>
                </a:solidFill>
              </a:rPr>
              <a:t>No power to </a:t>
            </a:r>
            <a:r>
              <a:rPr lang="en-US" altLang="en-US" b="1" dirty="0">
                <a:solidFill>
                  <a:srgbClr val="FF0000"/>
                </a:solidFill>
              </a:rPr>
              <a:t>enforce it’s laws</a:t>
            </a:r>
          </a:p>
          <a:p>
            <a:pPr lvl="1"/>
            <a:r>
              <a:rPr lang="en-US" altLang="en-US" sz="2400" b="1" dirty="0">
                <a:solidFill>
                  <a:srgbClr val="FF0000"/>
                </a:solidFill>
              </a:rPr>
              <a:t>No </a:t>
            </a:r>
            <a:r>
              <a:rPr lang="en-US" altLang="en-US" b="1" dirty="0">
                <a:solidFill>
                  <a:srgbClr val="FF0000"/>
                </a:solidFill>
              </a:rPr>
              <a:t>national court </a:t>
            </a:r>
            <a:r>
              <a:rPr lang="en-US" altLang="en-US" sz="2400" b="1" dirty="0">
                <a:solidFill>
                  <a:srgbClr val="FF0000"/>
                </a:solidFill>
              </a:rPr>
              <a:t>system to carry out justice</a:t>
            </a:r>
          </a:p>
          <a:p>
            <a:pPr lvl="1"/>
            <a:r>
              <a:rPr lang="en-US" altLang="en-US" b="1" dirty="0">
                <a:solidFill>
                  <a:srgbClr val="FF0000"/>
                </a:solidFill>
              </a:rPr>
              <a:t>No power to tax the people</a:t>
            </a:r>
            <a:r>
              <a:rPr lang="en-US" altLang="en-US" sz="2400" b="1" dirty="0">
                <a:solidFill>
                  <a:srgbClr val="FF0000"/>
                </a:solidFill>
              </a:rPr>
              <a:t>. (Left deep in debt)</a:t>
            </a:r>
          </a:p>
          <a:p>
            <a:pPr lvl="1"/>
            <a:r>
              <a:rPr lang="en-US" altLang="en-US" sz="2400" b="1" dirty="0">
                <a:solidFill>
                  <a:srgbClr val="FF0000"/>
                </a:solidFill>
              </a:rPr>
              <a:t>Any changes made to the Articles required UNANIMOUS consent of all 13 states!!</a:t>
            </a:r>
          </a:p>
        </p:txBody>
      </p:sp>
      <p:sp>
        <p:nvSpPr>
          <p:cNvPr id="6" name="5-Point Star 5"/>
          <p:cNvSpPr/>
          <p:nvPr/>
        </p:nvSpPr>
        <p:spPr>
          <a:xfrm>
            <a:off x="1163782" y="745116"/>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513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rid of the AOC</a:t>
            </a:r>
            <a:endParaRPr lang="en-US" dirty="0"/>
          </a:p>
        </p:txBody>
      </p:sp>
      <p:sp>
        <p:nvSpPr>
          <p:cNvPr id="3" name="Text Placeholder 2"/>
          <p:cNvSpPr>
            <a:spLocks noGrp="1"/>
          </p:cNvSpPr>
          <p:nvPr>
            <p:ph type="body" sz="half" idx="1"/>
          </p:nvPr>
        </p:nvSpPr>
        <p:spPr/>
        <p:txBody>
          <a:bodyPr/>
          <a:lstStyle/>
          <a:p>
            <a:r>
              <a:rPr lang="en-US" dirty="0" smtClean="0"/>
              <a:t>Had to get ride of the Articles of Confederation and began drafting the Constitution at the “Constitutional convention.”</a:t>
            </a:r>
            <a:endParaRPr lang="en-US" dirty="0"/>
          </a:p>
        </p:txBody>
      </p:sp>
      <p:pic>
        <p:nvPicPr>
          <p:cNvPr id="8" name="Online Image Placeholder 7"/>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422711" y="1752600"/>
            <a:ext cx="4370205" cy="4370205"/>
          </a:xfrm>
        </p:spPr>
      </p:pic>
    </p:spTree>
    <p:extLst>
      <p:ext uri="{BB962C8B-B14F-4D97-AF65-F5344CB8AC3E}">
        <p14:creationId xmlns:p14="http://schemas.microsoft.com/office/powerpoint/2010/main" val="84660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Naturalization process</a:t>
            </a:r>
            <a:endParaRPr lang="en-US" dirty="0"/>
          </a:p>
        </p:txBody>
      </p:sp>
      <p:sp>
        <p:nvSpPr>
          <p:cNvPr id="3" name="Content Placeholder 2"/>
          <p:cNvSpPr>
            <a:spLocks noGrp="1"/>
          </p:cNvSpPr>
          <p:nvPr>
            <p:ph idx="1"/>
          </p:nvPr>
        </p:nvSpPr>
        <p:spPr/>
        <p:txBody>
          <a:bodyPr/>
          <a:lstStyle/>
          <a:p>
            <a:r>
              <a:rPr lang="en-US" dirty="0" smtClean="0"/>
              <a:t>1. Apply for a green card</a:t>
            </a:r>
          </a:p>
          <a:p>
            <a:r>
              <a:rPr lang="en-US" dirty="0" smtClean="0"/>
              <a:t>2. Declaration of Intent</a:t>
            </a:r>
          </a:p>
          <a:p>
            <a:r>
              <a:rPr lang="en-US" dirty="0" smtClean="0"/>
              <a:t>3. Get fingerprinted</a:t>
            </a:r>
          </a:p>
          <a:p>
            <a:r>
              <a:rPr lang="en-US" dirty="0" smtClean="0"/>
              <a:t>4. Interview and Test</a:t>
            </a:r>
          </a:p>
          <a:p>
            <a:r>
              <a:rPr lang="en-US" dirty="0" smtClean="0"/>
              <a:t>5. Oath of Allegiance</a:t>
            </a:r>
          </a:p>
          <a:p>
            <a:endParaRPr lang="en-US" dirty="0"/>
          </a:p>
        </p:txBody>
      </p:sp>
      <p:pic>
        <p:nvPicPr>
          <p:cNvPr id="10242" name="Picture 2" descr="Image result for naturalization proces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748" y="2007078"/>
            <a:ext cx="4386445" cy="386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38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
        <p:nvSpPr>
          <p:cNvPr id="5" name="Rectangle 4"/>
          <p:cNvSpPr/>
          <p:nvPr/>
        </p:nvSpPr>
        <p:spPr>
          <a:xfrm>
            <a:off x="1903752" y="3673215"/>
            <a:ext cx="224852" cy="413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Image Placeholder 4"/>
          <p:cNvPicPr>
            <a:picLocks noChangeAspect="1"/>
          </p:cNvPicPr>
          <p:nvPr/>
        </p:nvPicPr>
        <p:blipFill rotWithShape="1">
          <a:blip r:embed="rId2">
            <a:extLst>
              <a:ext uri="{28A0092B-C50C-407E-A947-70E740481C1C}">
                <a14:useLocalDpi xmlns:a14="http://schemas.microsoft.com/office/drawing/2010/main" val="0"/>
              </a:ext>
            </a:extLst>
          </a:blip>
          <a:srcRect t="35082"/>
          <a:stretch/>
        </p:blipFill>
        <p:spPr>
          <a:xfrm>
            <a:off x="245672" y="734518"/>
            <a:ext cx="11497455" cy="5636302"/>
          </a:xfrm>
          <a:prstGeom prst="rect">
            <a:avLst/>
          </a:prstGeom>
        </p:spPr>
      </p:pic>
      <p:sp>
        <p:nvSpPr>
          <p:cNvPr id="7" name="Rectangle 6"/>
          <p:cNvSpPr/>
          <p:nvPr/>
        </p:nvSpPr>
        <p:spPr>
          <a:xfrm>
            <a:off x="1618938" y="3342807"/>
            <a:ext cx="284814" cy="743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957657" y="3479213"/>
            <a:ext cx="230909" cy="30245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3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Text Placeholder 2"/>
          <p:cNvSpPr>
            <a:spLocks noGrp="1"/>
          </p:cNvSpPr>
          <p:nvPr>
            <p:ph type="body" sz="half" idx="1"/>
          </p:nvPr>
        </p:nvSpPr>
        <p:spPr/>
        <p:txBody>
          <a:bodyPr>
            <a:normAutofit/>
          </a:bodyPr>
          <a:lstStyle/>
          <a:p>
            <a:r>
              <a:rPr lang="en-US" dirty="0" smtClean="0"/>
              <a:t>AOC was too weak so the framers (creators of the Constitution/ founding fathers) had to work together to create a new system of government.</a:t>
            </a:r>
          </a:p>
        </p:txBody>
      </p:sp>
      <p:sp>
        <p:nvSpPr>
          <p:cNvPr id="5" name="Text Placeholder 2"/>
          <p:cNvSpPr txBox="1">
            <a:spLocks/>
          </p:cNvSpPr>
          <p:nvPr/>
        </p:nvSpPr>
        <p:spPr>
          <a:xfrm>
            <a:off x="5994399" y="1981200"/>
            <a:ext cx="5428105" cy="4114800"/>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smtClean="0"/>
              <a:t>Preamble or Introduction to the Constitution:</a:t>
            </a:r>
          </a:p>
          <a:p>
            <a:pPr marL="0" indent="0">
              <a:buNone/>
            </a:pPr>
            <a:r>
              <a:rPr lang="en-US" b="1" i="1" dirty="0" smtClean="0"/>
              <a:t>We the People</a:t>
            </a:r>
            <a:r>
              <a:rPr lang="en-US" dirty="0" smtClean="0"/>
              <a:t> of the United States, in Order to form a more perfect Union, establish Justice, insure domestic Tranquility, provide for the common </a:t>
            </a:r>
            <a:r>
              <a:rPr lang="en-US" dirty="0" err="1" smtClean="0"/>
              <a:t>defence</a:t>
            </a:r>
            <a:r>
              <a:rPr lang="en-US" dirty="0" smtClean="0"/>
              <a:t>, promote the general Welfare, and secure the Blessings of Liberty to ourselves and our Posterity, do ordain and establish this Constitution for the United States of America.</a:t>
            </a:r>
            <a:endParaRPr lang="en-US" dirty="0"/>
          </a:p>
        </p:txBody>
      </p:sp>
    </p:spTree>
    <p:extLst>
      <p:ext uri="{BB962C8B-B14F-4D97-AF65-F5344CB8AC3E}">
        <p14:creationId xmlns:p14="http://schemas.microsoft.com/office/powerpoint/2010/main" val="2147380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rotWithShape="1">
          <a:blip r:embed="rId2">
            <a:extLst>
              <a:ext uri="{28A0092B-C50C-407E-A947-70E740481C1C}">
                <a14:useLocalDpi xmlns:a14="http://schemas.microsoft.com/office/drawing/2010/main" val="0"/>
              </a:ext>
            </a:extLst>
          </a:blip>
          <a:srcRect t="54170"/>
          <a:stretch/>
        </p:blipFill>
        <p:spPr>
          <a:xfrm>
            <a:off x="979054" y="1981200"/>
            <a:ext cx="10030691" cy="4114800"/>
          </a:xfrm>
        </p:spPr>
      </p:pic>
      <p:sp>
        <p:nvSpPr>
          <p:cNvPr id="6" name="Rectangle 5"/>
          <p:cNvSpPr/>
          <p:nvPr/>
        </p:nvSpPr>
        <p:spPr>
          <a:xfrm>
            <a:off x="1588655" y="4147127"/>
            <a:ext cx="184727" cy="6742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5-Point Star 6"/>
          <p:cNvSpPr/>
          <p:nvPr/>
        </p:nvSpPr>
        <p:spPr>
          <a:xfrm>
            <a:off x="1773382" y="4230254"/>
            <a:ext cx="360218" cy="34867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4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the states get to vote?</a:t>
            </a:r>
            <a:endParaRPr lang="en-US" dirty="0"/>
          </a:p>
        </p:txBody>
      </p:sp>
      <p:sp>
        <p:nvSpPr>
          <p:cNvPr id="3" name="Text Placeholder 2"/>
          <p:cNvSpPr>
            <a:spLocks noGrp="1"/>
          </p:cNvSpPr>
          <p:nvPr>
            <p:ph type="body" sz="half" idx="1"/>
          </p:nvPr>
        </p:nvSpPr>
        <p:spPr>
          <a:xfrm>
            <a:off x="6197600" y="2076138"/>
            <a:ext cx="5080000" cy="4114800"/>
          </a:xfrm>
        </p:spPr>
        <p:txBody>
          <a:bodyPr>
            <a:normAutofit fontScale="92500" lnSpcReduction="20000"/>
          </a:bodyPr>
          <a:lstStyle/>
          <a:p>
            <a:r>
              <a:rPr lang="en-US" b="1" dirty="0" smtClean="0"/>
              <a:t>New Jersey Plan:</a:t>
            </a:r>
          </a:p>
          <a:p>
            <a:r>
              <a:rPr lang="en-US" altLang="en-US" dirty="0"/>
              <a:t>Created a “3 branch” government (Legislative, Executive, &amp; Judicial)</a:t>
            </a:r>
          </a:p>
          <a:p>
            <a:r>
              <a:rPr lang="en-US" altLang="en-US" dirty="0"/>
              <a:t>Called for a one house legislature </a:t>
            </a:r>
            <a:r>
              <a:rPr lang="en-US" altLang="en-US" dirty="0">
                <a:solidFill>
                  <a:srgbClr val="FF0000"/>
                </a:solidFill>
              </a:rPr>
              <a:t>(</a:t>
            </a:r>
            <a:r>
              <a:rPr lang="en-US" altLang="en-US" i="1" u="sng" dirty="0">
                <a:solidFill>
                  <a:srgbClr val="FF0000"/>
                </a:solidFill>
              </a:rPr>
              <a:t>unicameral</a:t>
            </a:r>
            <a:r>
              <a:rPr lang="en-US" altLang="en-US" dirty="0">
                <a:solidFill>
                  <a:srgbClr val="FF0000"/>
                </a:solidFill>
              </a:rPr>
              <a:t>).</a:t>
            </a:r>
          </a:p>
          <a:p>
            <a:r>
              <a:rPr lang="en-US" altLang="en-US" dirty="0"/>
              <a:t>This plan called for equal representation -Each state had ONE vote!</a:t>
            </a:r>
          </a:p>
          <a:p>
            <a:r>
              <a:rPr lang="en-US" altLang="en-US" dirty="0"/>
              <a:t>Smaller states liked this plan! </a:t>
            </a:r>
            <a:r>
              <a:rPr lang="en-US" altLang="en-US" sz="1800" dirty="0"/>
              <a:t>(</a:t>
            </a:r>
            <a:r>
              <a:rPr lang="en-US" altLang="en-US" sz="1800" i="1" dirty="0"/>
              <a:t>New Jersey, Delaware</a:t>
            </a:r>
            <a:r>
              <a:rPr lang="en-US" altLang="en-US" sz="1800" dirty="0"/>
              <a:t>, and </a:t>
            </a:r>
            <a:r>
              <a:rPr lang="en-US" altLang="en-US" sz="1800" i="1" dirty="0"/>
              <a:t>Maryland</a:t>
            </a:r>
            <a:r>
              <a:rPr lang="en-US" altLang="en-US" sz="1800" dirty="0"/>
              <a:t>)</a:t>
            </a:r>
          </a:p>
          <a:p>
            <a:r>
              <a:rPr lang="en-US" altLang="en-US" dirty="0"/>
              <a:t>This was opposed by </a:t>
            </a:r>
            <a:r>
              <a:rPr lang="en-US" altLang="en-US" i="1" u="sng" dirty="0"/>
              <a:t>larger</a:t>
            </a:r>
            <a:r>
              <a:rPr lang="en-US" altLang="en-US" dirty="0"/>
              <a:t> states who would only have as much power as </a:t>
            </a:r>
            <a:r>
              <a:rPr lang="en-US" altLang="en-US" i="1" dirty="0"/>
              <a:t>smaller states</a:t>
            </a:r>
            <a:r>
              <a:rPr lang="en-US" altLang="en-US" dirty="0"/>
              <a:t> despite having larger populations!</a:t>
            </a:r>
          </a:p>
          <a:p>
            <a:endParaRPr lang="en-US" altLang="en-US" b="1" dirty="0"/>
          </a:p>
          <a:p>
            <a:endParaRPr lang="en-US" dirty="0"/>
          </a:p>
        </p:txBody>
      </p:sp>
      <p:sp>
        <p:nvSpPr>
          <p:cNvPr id="5" name="Text Placeholder 2"/>
          <p:cNvSpPr txBox="1">
            <a:spLocks/>
          </p:cNvSpPr>
          <p:nvPr/>
        </p:nvSpPr>
        <p:spPr>
          <a:xfrm>
            <a:off x="1066800" y="2133600"/>
            <a:ext cx="5080000" cy="4114800"/>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smtClean="0"/>
              <a:t>Virginia Plan:</a:t>
            </a:r>
          </a:p>
          <a:p>
            <a:r>
              <a:rPr lang="en-US" altLang="en-US" smtClean="0"/>
              <a:t>Created a “3 branch” government (Legislative, Executive, &amp; Judicial)</a:t>
            </a:r>
          </a:p>
          <a:p>
            <a:r>
              <a:rPr lang="en-US" altLang="en-US" smtClean="0"/>
              <a:t>Created a two house </a:t>
            </a:r>
            <a:r>
              <a:rPr lang="en-US" altLang="en-US" i="1" u="sng" smtClean="0">
                <a:solidFill>
                  <a:srgbClr val="FF0000"/>
                </a:solidFill>
              </a:rPr>
              <a:t>bicameral</a:t>
            </a:r>
            <a:r>
              <a:rPr lang="en-US" altLang="en-US" smtClean="0">
                <a:solidFill>
                  <a:srgbClr val="FF0000"/>
                </a:solidFill>
              </a:rPr>
              <a:t> </a:t>
            </a:r>
            <a:r>
              <a:rPr lang="en-US" altLang="en-US" smtClean="0"/>
              <a:t>legislature based on </a:t>
            </a:r>
            <a:r>
              <a:rPr lang="en-US" altLang="en-US" b="1" i="1" smtClean="0"/>
              <a:t>POPULATION</a:t>
            </a:r>
            <a:r>
              <a:rPr lang="en-US" altLang="en-US" b="1" smtClean="0"/>
              <a:t>!</a:t>
            </a:r>
          </a:p>
          <a:p>
            <a:r>
              <a:rPr lang="en-US" altLang="en-US" smtClean="0"/>
              <a:t>Larger states were in favor of this! </a:t>
            </a:r>
            <a:r>
              <a:rPr lang="en-US" altLang="en-US" sz="1800" smtClean="0"/>
              <a:t>(</a:t>
            </a:r>
            <a:r>
              <a:rPr lang="en-US" altLang="en-US" sz="1800" i="1" smtClean="0"/>
              <a:t>Virginia, Massachusetts, Pennsylvania, &amp; New York)</a:t>
            </a:r>
            <a:endParaRPr lang="en-US" altLang="en-US" sz="1800" smtClean="0"/>
          </a:p>
          <a:p>
            <a:r>
              <a:rPr lang="en-US" altLang="en-US" u="sng" smtClean="0">
                <a:solidFill>
                  <a:srgbClr val="FF0000"/>
                </a:solidFill>
              </a:rPr>
              <a:t>Smaller states  protested </a:t>
            </a:r>
            <a:r>
              <a:rPr lang="en-US" altLang="en-US" smtClean="0"/>
              <a:t>because they would </a:t>
            </a:r>
            <a:r>
              <a:rPr lang="en-US" altLang="en-US" i="1" smtClean="0"/>
              <a:t>lose power</a:t>
            </a:r>
            <a:r>
              <a:rPr lang="en-US" altLang="en-US" smtClean="0"/>
              <a:t> due to their populations.</a:t>
            </a:r>
          </a:p>
          <a:p>
            <a:endParaRPr lang="en-US" altLang="en-US" b="1" smtClean="0"/>
          </a:p>
          <a:p>
            <a:endParaRPr lang="en-US" dirty="0"/>
          </a:p>
        </p:txBody>
      </p:sp>
    </p:spTree>
    <p:extLst>
      <p:ext uri="{BB962C8B-B14F-4D97-AF65-F5344CB8AC3E}">
        <p14:creationId xmlns:p14="http://schemas.microsoft.com/office/powerpoint/2010/main" val="3284668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63572" y="504668"/>
            <a:ext cx="10464856" cy="5836170"/>
          </a:xfrm>
        </p:spPr>
      </p:pic>
    </p:spTree>
    <p:extLst>
      <p:ext uri="{BB962C8B-B14F-4D97-AF65-F5344CB8AC3E}">
        <p14:creationId xmlns:p14="http://schemas.microsoft.com/office/powerpoint/2010/main" val="422181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800" b="1" i="1">
                <a:latin typeface="Times New Roman" pitchFamily="18" charset="0"/>
              </a:rPr>
              <a:t>The “Great Compromise”</a:t>
            </a:r>
          </a:p>
        </p:txBody>
      </p:sp>
      <p:sp>
        <p:nvSpPr>
          <p:cNvPr id="19459" name="Rectangle 3"/>
          <p:cNvSpPr>
            <a:spLocks noGrp="1" noChangeArrowheads="1"/>
          </p:cNvSpPr>
          <p:nvPr>
            <p:ph type="body" sz="half" idx="1"/>
          </p:nvPr>
        </p:nvSpPr>
        <p:spPr>
          <a:xfrm>
            <a:off x="1600200" y="1981200"/>
            <a:ext cx="3886200" cy="4114800"/>
          </a:xfrm>
        </p:spPr>
        <p:txBody>
          <a:bodyPr/>
          <a:lstStyle/>
          <a:p>
            <a:pPr eaLnBrk="1" hangingPunct="1">
              <a:buClr>
                <a:schemeClr val="tx1"/>
              </a:buClr>
            </a:pPr>
            <a:r>
              <a:rPr lang="en-US" altLang="en-US" b="1" dirty="0" smtClean="0"/>
              <a:t>Created the “Senate”</a:t>
            </a:r>
          </a:p>
          <a:p>
            <a:pPr eaLnBrk="1" hangingPunct="1">
              <a:buClr>
                <a:schemeClr val="tx1"/>
              </a:buClr>
            </a:pPr>
            <a:r>
              <a:rPr lang="en-US" altLang="en-US" b="1" dirty="0" smtClean="0"/>
              <a:t>Each state had </a:t>
            </a:r>
            <a:r>
              <a:rPr lang="en-US" altLang="en-US" b="1" i="1" u="sng" dirty="0" smtClean="0">
                <a:solidFill>
                  <a:srgbClr val="FF0000"/>
                </a:solidFill>
              </a:rPr>
              <a:t>two (2) </a:t>
            </a:r>
            <a:r>
              <a:rPr lang="en-US" altLang="en-US" b="1" dirty="0" smtClean="0"/>
              <a:t>votes, both equal.</a:t>
            </a:r>
          </a:p>
          <a:p>
            <a:pPr eaLnBrk="1" hangingPunct="1">
              <a:buClr>
                <a:schemeClr val="tx1"/>
              </a:buClr>
            </a:pPr>
            <a:r>
              <a:rPr lang="en-US" altLang="en-US" b="1" dirty="0" smtClean="0"/>
              <a:t>Pleased the </a:t>
            </a:r>
            <a:r>
              <a:rPr lang="en-US" altLang="en-US" b="1" i="1" u="sng" dirty="0" smtClean="0">
                <a:solidFill>
                  <a:srgbClr val="FF0000"/>
                </a:solidFill>
              </a:rPr>
              <a:t>smaller states</a:t>
            </a:r>
            <a:r>
              <a:rPr lang="en-US" altLang="en-US" b="1" dirty="0" smtClean="0">
                <a:solidFill>
                  <a:srgbClr val="FF0000"/>
                </a:solidFill>
              </a:rPr>
              <a:t> </a:t>
            </a:r>
            <a:r>
              <a:rPr lang="en-US" altLang="en-US" b="1" dirty="0" smtClean="0"/>
              <a:t>(put them on equal footing with larger states in this house).</a:t>
            </a:r>
          </a:p>
        </p:txBody>
      </p:sp>
      <p:sp>
        <p:nvSpPr>
          <p:cNvPr id="19460" name="Rectangle 7"/>
          <p:cNvSpPr>
            <a:spLocks noGrp="1" noChangeArrowheads="1"/>
          </p:cNvSpPr>
          <p:nvPr>
            <p:ph type="body" sz="half" idx="2"/>
          </p:nvPr>
        </p:nvSpPr>
        <p:spPr>
          <a:xfrm>
            <a:off x="6629400" y="1981200"/>
            <a:ext cx="4038600" cy="4114800"/>
          </a:xfrm>
        </p:spPr>
        <p:txBody>
          <a:bodyPr/>
          <a:lstStyle/>
          <a:p>
            <a:pPr eaLnBrk="1" hangingPunct="1">
              <a:buClr>
                <a:schemeClr val="tx1"/>
              </a:buClr>
            </a:pPr>
            <a:r>
              <a:rPr lang="en-US" altLang="en-US" b="1" dirty="0" smtClean="0"/>
              <a:t>Created the “House of Representatives”.</a:t>
            </a:r>
          </a:p>
          <a:p>
            <a:pPr eaLnBrk="1" hangingPunct="1">
              <a:buClr>
                <a:schemeClr val="tx1"/>
              </a:buClr>
            </a:pPr>
            <a:r>
              <a:rPr lang="en-US" altLang="en-US" b="1" dirty="0" smtClean="0"/>
              <a:t>Each state’s voting status was based on population</a:t>
            </a:r>
            <a:r>
              <a:rPr lang="en-US" altLang="en-US" b="1" i="1" u="sng" dirty="0" smtClean="0"/>
              <a:t>.</a:t>
            </a:r>
          </a:p>
          <a:p>
            <a:pPr eaLnBrk="1" hangingPunct="1">
              <a:buClr>
                <a:schemeClr val="tx1"/>
              </a:buClr>
            </a:pPr>
            <a:r>
              <a:rPr lang="en-US" altLang="en-US" b="1" dirty="0" smtClean="0"/>
              <a:t>Pleased the </a:t>
            </a:r>
            <a:r>
              <a:rPr lang="en-US" altLang="en-US" b="1" i="1" u="sng" dirty="0" smtClean="0">
                <a:solidFill>
                  <a:srgbClr val="FF0000"/>
                </a:solidFill>
              </a:rPr>
              <a:t>larger states</a:t>
            </a:r>
            <a:r>
              <a:rPr lang="en-US" altLang="en-US" b="1" u="sng" dirty="0" smtClean="0">
                <a:solidFill>
                  <a:srgbClr val="FF0000"/>
                </a:solidFill>
              </a:rPr>
              <a:t> </a:t>
            </a:r>
            <a:r>
              <a:rPr lang="en-US" altLang="en-US" b="1" dirty="0" smtClean="0"/>
              <a:t>(gave them more power in this house).</a:t>
            </a:r>
          </a:p>
        </p:txBody>
      </p:sp>
    </p:spTree>
    <p:extLst>
      <p:ext uri="{BB962C8B-B14F-4D97-AF65-F5344CB8AC3E}">
        <p14:creationId xmlns:p14="http://schemas.microsoft.com/office/powerpoint/2010/main" val="33368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2993146" y="609600"/>
            <a:ext cx="6205707" cy="5820146"/>
          </a:xfrm>
        </p:spPr>
      </p:pic>
    </p:spTree>
    <p:extLst>
      <p:ext uri="{BB962C8B-B14F-4D97-AF65-F5344CB8AC3E}">
        <p14:creationId xmlns:p14="http://schemas.microsoft.com/office/powerpoint/2010/main" val="3885985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battle to ratify the Constitution</a:t>
            </a:r>
            <a:br>
              <a:rPr lang="en-US" dirty="0" smtClean="0"/>
            </a:br>
            <a:r>
              <a:rPr lang="en-US" dirty="0" smtClean="0"/>
              <a:t>Ratify means to approve</a:t>
            </a:r>
            <a:endParaRPr lang="en-US" dirty="0"/>
          </a:p>
        </p:txBody>
      </p:sp>
      <p:sp>
        <p:nvSpPr>
          <p:cNvPr id="3" name="Text Placeholder 2"/>
          <p:cNvSpPr>
            <a:spLocks noGrp="1"/>
          </p:cNvSpPr>
          <p:nvPr>
            <p:ph type="body" sz="half" idx="1"/>
          </p:nvPr>
        </p:nvSpPr>
        <p:spPr/>
        <p:txBody>
          <a:bodyPr>
            <a:normAutofit/>
          </a:bodyPr>
          <a:lstStyle/>
          <a:p>
            <a:pPr>
              <a:lnSpc>
                <a:spcPct val="90000"/>
              </a:lnSpc>
            </a:pPr>
            <a:r>
              <a:rPr lang="en-US" altLang="en-US" b="1" dirty="0"/>
              <a:t>“</a:t>
            </a:r>
            <a:r>
              <a:rPr lang="en-US" altLang="en-US" b="1" i="1" dirty="0">
                <a:solidFill>
                  <a:srgbClr val="FF0000"/>
                </a:solidFill>
              </a:rPr>
              <a:t>Federalists</a:t>
            </a:r>
            <a:r>
              <a:rPr lang="en-US" altLang="en-US" b="1" dirty="0">
                <a:solidFill>
                  <a:srgbClr val="FF0000"/>
                </a:solidFill>
              </a:rPr>
              <a:t>” </a:t>
            </a:r>
            <a:r>
              <a:rPr lang="en-US" altLang="en-US" b="1" dirty="0"/>
              <a:t>were </a:t>
            </a:r>
            <a:r>
              <a:rPr lang="en-US" altLang="en-US" b="1" i="1" dirty="0"/>
              <a:t>supporters of the Constitution as it was written</a:t>
            </a:r>
            <a:r>
              <a:rPr lang="en-US" altLang="en-US" b="1" dirty="0"/>
              <a:t>.</a:t>
            </a:r>
          </a:p>
          <a:p>
            <a:pPr>
              <a:lnSpc>
                <a:spcPct val="90000"/>
              </a:lnSpc>
            </a:pPr>
            <a:endParaRPr lang="en-US" altLang="en-US" b="1" dirty="0"/>
          </a:p>
          <a:p>
            <a:pPr>
              <a:lnSpc>
                <a:spcPct val="90000"/>
              </a:lnSpc>
            </a:pPr>
            <a:r>
              <a:rPr lang="en-US" altLang="en-US" b="1" dirty="0"/>
              <a:t>They believed in a strong central government and wanted the document ratified (approved) as it was written</a:t>
            </a:r>
            <a:r>
              <a:rPr lang="en-US" altLang="en-US" b="1" dirty="0" smtClean="0"/>
              <a:t>.</a:t>
            </a:r>
            <a:endParaRPr lang="en-US" altLang="en-US" b="1" dirty="0"/>
          </a:p>
        </p:txBody>
      </p:sp>
      <p:sp>
        <p:nvSpPr>
          <p:cNvPr id="5" name="Text Placeholder 2"/>
          <p:cNvSpPr txBox="1">
            <a:spLocks/>
          </p:cNvSpPr>
          <p:nvPr/>
        </p:nvSpPr>
        <p:spPr>
          <a:xfrm>
            <a:off x="5994400" y="1981200"/>
            <a:ext cx="5080000" cy="4114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endParaRPr lang="en-US" dirty="0"/>
          </a:p>
        </p:txBody>
      </p:sp>
      <p:sp>
        <p:nvSpPr>
          <p:cNvPr id="6" name="Rectangle 5"/>
          <p:cNvSpPr/>
          <p:nvPr/>
        </p:nvSpPr>
        <p:spPr>
          <a:xfrm>
            <a:off x="6625651" y="1752600"/>
            <a:ext cx="4332159" cy="4524315"/>
          </a:xfrm>
          <a:prstGeom prst="rect">
            <a:avLst/>
          </a:prstGeom>
        </p:spPr>
        <p:txBody>
          <a:bodyPr wrap="square">
            <a:spAutoFit/>
          </a:bodyPr>
          <a:lstStyle/>
          <a:p>
            <a:r>
              <a:rPr lang="en-US" altLang="en-US" sz="2400" b="1" dirty="0">
                <a:solidFill>
                  <a:srgbClr val="FF0000"/>
                </a:solidFill>
              </a:rPr>
              <a:t>“Anti-Federalists” </a:t>
            </a:r>
            <a:r>
              <a:rPr lang="en-US" altLang="en-US" sz="2400" b="1" dirty="0"/>
              <a:t>felt that it gave too much power to the national government and took too much power from the states</a:t>
            </a:r>
            <a:r>
              <a:rPr lang="en-US" altLang="en-US" sz="2400" b="1" i="1" dirty="0"/>
              <a:t>.</a:t>
            </a:r>
          </a:p>
          <a:p>
            <a:endParaRPr lang="en-US" altLang="en-US" sz="2400" b="1" i="1" dirty="0"/>
          </a:p>
          <a:p>
            <a:r>
              <a:rPr lang="en-US" altLang="en-US" sz="2400" b="1" dirty="0"/>
              <a:t>They opposed the Constitution as it was </a:t>
            </a:r>
            <a:r>
              <a:rPr lang="en-US" altLang="en-US" sz="2400" b="1" dirty="0" smtClean="0"/>
              <a:t>written &amp; demanded </a:t>
            </a:r>
            <a:r>
              <a:rPr lang="en-US" altLang="en-US" sz="2400" b="1" dirty="0"/>
              <a:t>that </a:t>
            </a:r>
            <a:r>
              <a:rPr lang="en-US" altLang="en-US" sz="2400" b="1" u="sng" dirty="0"/>
              <a:t>the new Constitution </a:t>
            </a:r>
            <a:r>
              <a:rPr lang="en-US" altLang="en-US" sz="2400" b="1" u="sng" dirty="0">
                <a:solidFill>
                  <a:srgbClr val="FF0000"/>
                </a:solidFill>
              </a:rPr>
              <a:t>protect the basic individual rights </a:t>
            </a:r>
            <a:r>
              <a:rPr lang="en-US" altLang="en-US" sz="2400" b="1" dirty="0"/>
              <a:t>of the people – they wanted a “</a:t>
            </a:r>
            <a:r>
              <a:rPr lang="en-US" altLang="en-US" sz="2400" b="1" dirty="0">
                <a:solidFill>
                  <a:srgbClr val="FF0000"/>
                </a:solidFill>
              </a:rPr>
              <a:t>bill of rights” </a:t>
            </a:r>
            <a:r>
              <a:rPr lang="en-US" altLang="en-US" sz="2400" b="1" dirty="0"/>
              <a:t>added.</a:t>
            </a:r>
            <a:endParaRPr lang="en-US" sz="2400" dirty="0"/>
          </a:p>
        </p:txBody>
      </p:sp>
      <p:sp>
        <p:nvSpPr>
          <p:cNvPr id="7" name="5-Point Star 6"/>
          <p:cNvSpPr/>
          <p:nvPr/>
        </p:nvSpPr>
        <p:spPr>
          <a:xfrm>
            <a:off x="10532937" y="4895272"/>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43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 is ratified in 1788</a:t>
            </a:r>
            <a:endParaRPr lang="en-US" dirty="0"/>
          </a:p>
        </p:txBody>
      </p:sp>
      <p:sp>
        <p:nvSpPr>
          <p:cNvPr id="3" name="Text Placeholder 2"/>
          <p:cNvSpPr>
            <a:spLocks noGrp="1"/>
          </p:cNvSpPr>
          <p:nvPr>
            <p:ph type="body" sz="half" idx="1"/>
          </p:nvPr>
        </p:nvSpPr>
        <p:spPr/>
        <p:txBody>
          <a:bodyPr/>
          <a:lstStyle/>
          <a:p>
            <a:r>
              <a:rPr lang="en-US" dirty="0" smtClean="0"/>
              <a:t>We….</a:t>
            </a:r>
          </a:p>
          <a:p>
            <a:pPr marL="914400" lvl="1" indent="-457200">
              <a:buFont typeface="+mj-lt"/>
              <a:buAutoNum type="arabicPeriod"/>
            </a:pPr>
            <a:r>
              <a:rPr lang="en-US" altLang="en-US" b="1" dirty="0">
                <a:solidFill>
                  <a:srgbClr val="FF0000"/>
                </a:solidFill>
              </a:rPr>
              <a:t>“</a:t>
            </a:r>
            <a:r>
              <a:rPr lang="en-US" altLang="en-US" b="1" i="1" u="sng" dirty="0">
                <a:solidFill>
                  <a:srgbClr val="FF0000"/>
                </a:solidFill>
              </a:rPr>
              <a:t>Popular Sovereignty</a:t>
            </a:r>
            <a:r>
              <a:rPr lang="en-US" altLang="en-US" b="1" dirty="0">
                <a:solidFill>
                  <a:srgbClr val="FF0000"/>
                </a:solidFill>
              </a:rPr>
              <a:t>” </a:t>
            </a:r>
            <a:r>
              <a:rPr lang="en-US" altLang="en-US" b="1" dirty="0"/>
              <a:t>= People Rule</a:t>
            </a:r>
            <a:r>
              <a:rPr lang="en-US" altLang="en-US" b="1" dirty="0" smtClean="0"/>
              <a:t>!!!</a:t>
            </a:r>
          </a:p>
          <a:p>
            <a:pPr marL="914400" lvl="1" indent="-457200">
              <a:buFont typeface="+mj-lt"/>
              <a:buAutoNum type="arabicPeriod"/>
            </a:pPr>
            <a:r>
              <a:rPr lang="en-US" altLang="en-US" b="1" dirty="0" smtClean="0"/>
              <a:t>Believe in Rule of Law</a:t>
            </a:r>
          </a:p>
          <a:p>
            <a:pPr marL="914400" lvl="1" indent="-457200">
              <a:buFont typeface="+mj-lt"/>
              <a:buAutoNum type="arabicPeriod"/>
            </a:pPr>
            <a:r>
              <a:rPr lang="en-US" altLang="en-US" b="1" dirty="0" smtClean="0"/>
              <a:t>Federalism- power is shared between federal and state governments</a:t>
            </a:r>
            <a:endParaRPr lang="en-US" altLang="en-US" b="1" dirty="0"/>
          </a:p>
          <a:p>
            <a:pPr lvl="1"/>
            <a:endParaRPr lang="en-US" dirty="0"/>
          </a:p>
        </p:txBody>
      </p:sp>
      <p:sp>
        <p:nvSpPr>
          <p:cNvPr id="5" name="Text Placeholder 2"/>
          <p:cNvSpPr txBox="1">
            <a:spLocks/>
          </p:cNvSpPr>
          <p:nvPr/>
        </p:nvSpPr>
        <p:spPr>
          <a:xfrm>
            <a:off x="6197600" y="1981200"/>
            <a:ext cx="5080000" cy="4114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Power is divided</a:t>
            </a:r>
          </a:p>
          <a:p>
            <a:pPr marL="914400" lvl="1" indent="-457200">
              <a:buFont typeface="+mj-lt"/>
              <a:buAutoNum type="arabicPeriod"/>
            </a:pPr>
            <a:r>
              <a:rPr lang="en-US" altLang="en-US" b="1" dirty="0" smtClean="0">
                <a:solidFill>
                  <a:srgbClr val="FF0000"/>
                </a:solidFill>
              </a:rPr>
              <a:t>Expressed or Enumerated</a:t>
            </a:r>
            <a:r>
              <a:rPr lang="en-US" altLang="en-US" b="1" dirty="0" smtClean="0">
                <a:solidFill>
                  <a:schemeClr val="tx1"/>
                </a:solidFill>
              </a:rPr>
              <a:t>= powers are specifically given to the federal government. </a:t>
            </a:r>
            <a:endParaRPr lang="en-US" altLang="en-US" b="1" dirty="0" smtClean="0"/>
          </a:p>
          <a:p>
            <a:pPr marL="914400" lvl="1" indent="-457200">
              <a:buFont typeface="+mj-lt"/>
              <a:buAutoNum type="arabicPeriod"/>
            </a:pPr>
            <a:r>
              <a:rPr lang="en-US" altLang="en-US" b="1" dirty="0" smtClean="0">
                <a:solidFill>
                  <a:srgbClr val="FF0000"/>
                </a:solidFill>
              </a:rPr>
              <a:t>Reserved </a:t>
            </a:r>
            <a:r>
              <a:rPr lang="en-US" altLang="en-US" b="1" dirty="0" smtClean="0"/>
              <a:t>= power is shared given to the states.</a:t>
            </a:r>
          </a:p>
          <a:p>
            <a:pPr marL="914400" lvl="1" indent="-457200">
              <a:buFont typeface="+mj-lt"/>
              <a:buAutoNum type="arabicPeriod"/>
            </a:pPr>
            <a:r>
              <a:rPr lang="en-US" altLang="en-US" b="1" dirty="0" smtClean="0">
                <a:solidFill>
                  <a:srgbClr val="FF0000"/>
                </a:solidFill>
              </a:rPr>
              <a:t>Concurrent</a:t>
            </a:r>
            <a:r>
              <a:rPr lang="en-US" altLang="en-US" b="1" dirty="0" smtClean="0"/>
              <a:t>= Powers are shared between federal and state government.</a:t>
            </a:r>
          </a:p>
          <a:p>
            <a:pPr lvl="1"/>
            <a:r>
              <a:rPr lang="en-US" dirty="0" smtClean="0">
                <a:solidFill>
                  <a:srgbClr val="0070C0"/>
                </a:solidFill>
              </a:rPr>
              <a:t>THIS IS EXPLAINED IN THE 10</a:t>
            </a:r>
            <a:r>
              <a:rPr lang="en-US" baseline="30000" dirty="0" smtClean="0">
                <a:solidFill>
                  <a:srgbClr val="0070C0"/>
                </a:solidFill>
              </a:rPr>
              <a:t>th</a:t>
            </a:r>
            <a:r>
              <a:rPr lang="en-US" dirty="0" smtClean="0">
                <a:solidFill>
                  <a:srgbClr val="0070C0"/>
                </a:solidFill>
              </a:rPr>
              <a:t> AMENDMENT!!!!</a:t>
            </a:r>
            <a:endParaRPr lang="en-US" dirty="0">
              <a:solidFill>
                <a:srgbClr val="0070C0"/>
              </a:solidFill>
            </a:endParaRPr>
          </a:p>
        </p:txBody>
      </p:sp>
      <p:sp>
        <p:nvSpPr>
          <p:cNvPr id="6" name="5-Point Star 5"/>
          <p:cNvSpPr/>
          <p:nvPr/>
        </p:nvSpPr>
        <p:spPr>
          <a:xfrm>
            <a:off x="979055" y="811645"/>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97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0"/>
            <a:ext cx="7772400" cy="1600200"/>
          </a:xfrm>
        </p:spPr>
        <p:txBody>
          <a:bodyPr/>
          <a:lstStyle/>
          <a:p>
            <a:pPr eaLnBrk="1" hangingPunct="1">
              <a:defRPr/>
            </a:pPr>
            <a:r>
              <a:rPr lang="en-US" sz="5400" b="1" i="1" dirty="0">
                <a:latin typeface="Times New Roman" pitchFamily="18" charset="0"/>
              </a:rPr>
              <a:t>Powers are Divided </a:t>
            </a:r>
          </a:p>
        </p:txBody>
      </p:sp>
      <p:pic>
        <p:nvPicPr>
          <p:cNvPr id="14339" name="Picture 8" descr="http://www.mhln.com/ob/assets/00093001/gif/000933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14" y="260489"/>
            <a:ext cx="9605572" cy="659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Point Star 3"/>
          <p:cNvSpPr/>
          <p:nvPr/>
        </p:nvSpPr>
        <p:spPr>
          <a:xfrm>
            <a:off x="476890" y="861290"/>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157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 </a:t>
            </a:r>
            <a:endParaRPr lang="en-US" dirty="0"/>
          </a:p>
        </p:txBody>
      </p:sp>
      <p:sp>
        <p:nvSpPr>
          <p:cNvPr id="3" name="Content Placeholder 2"/>
          <p:cNvSpPr>
            <a:spLocks noGrp="1"/>
          </p:cNvSpPr>
          <p:nvPr>
            <p:ph idx="1"/>
          </p:nvPr>
        </p:nvSpPr>
        <p:spPr>
          <a:xfrm>
            <a:off x="886691" y="2002749"/>
            <a:ext cx="10009907" cy="4277978"/>
          </a:xfrm>
        </p:spPr>
        <p:txBody>
          <a:bodyPr>
            <a:normAutofit fontScale="85000" lnSpcReduction="20000"/>
          </a:bodyPr>
          <a:lstStyle/>
          <a:p>
            <a:r>
              <a:rPr lang="en-US" dirty="0" smtClean="0"/>
              <a:t>In our constitution, guarantees citizenship: You have rights.</a:t>
            </a:r>
          </a:p>
          <a:p>
            <a:r>
              <a:rPr lang="en-US" dirty="0" smtClean="0"/>
              <a:t>Duties (something you MUST do):</a:t>
            </a:r>
          </a:p>
          <a:p>
            <a:pPr lvl="1"/>
            <a:r>
              <a:rPr lang="en-US" dirty="0" smtClean="0"/>
              <a:t>Pay taxes</a:t>
            </a:r>
          </a:p>
          <a:p>
            <a:pPr lvl="1"/>
            <a:r>
              <a:rPr lang="en-US" dirty="0" smtClean="0"/>
              <a:t>Obey the law</a:t>
            </a:r>
          </a:p>
          <a:p>
            <a:pPr lvl="1"/>
            <a:r>
              <a:rPr lang="en-US" dirty="0" smtClean="0"/>
              <a:t>Appear in court (jury duty)</a:t>
            </a:r>
          </a:p>
          <a:p>
            <a:pPr lvl="1"/>
            <a:r>
              <a:rPr lang="en-US" dirty="0" smtClean="0"/>
              <a:t>Served in the armed forces</a:t>
            </a:r>
          </a:p>
          <a:p>
            <a:r>
              <a:rPr lang="en-US" dirty="0" smtClean="0"/>
              <a:t>Responsibilities (You are NOT required to do):</a:t>
            </a:r>
          </a:p>
          <a:p>
            <a:pPr lvl="1"/>
            <a:r>
              <a:rPr lang="en-US" dirty="0" smtClean="0"/>
              <a:t>Vote</a:t>
            </a:r>
          </a:p>
          <a:p>
            <a:pPr lvl="1"/>
            <a:r>
              <a:rPr lang="en-US" dirty="0" smtClean="0"/>
              <a:t>Be informed</a:t>
            </a:r>
          </a:p>
          <a:p>
            <a:pPr lvl="1"/>
            <a:r>
              <a:rPr lang="en-US" dirty="0" smtClean="0"/>
              <a:t>Take part in government</a:t>
            </a:r>
          </a:p>
          <a:p>
            <a:pPr lvl="1"/>
            <a:r>
              <a:rPr lang="en-US" dirty="0" smtClean="0"/>
              <a:t>Participate in the community</a:t>
            </a:r>
          </a:p>
          <a:p>
            <a:pPr lvl="1"/>
            <a:r>
              <a:rPr lang="en-US" dirty="0" smtClean="0"/>
              <a:t>Respecting and protecting the rights of others</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360" y="2827287"/>
            <a:ext cx="4921302" cy="3018399"/>
          </a:xfrm>
          <a:prstGeom prst="rect">
            <a:avLst/>
          </a:prstGeom>
        </p:spPr>
      </p:pic>
    </p:spTree>
    <p:extLst>
      <p:ext uri="{BB962C8B-B14F-4D97-AF65-F5344CB8AC3E}">
        <p14:creationId xmlns:p14="http://schemas.microsoft.com/office/powerpoint/2010/main" val="2060307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439" t="52525" r="26439" b="30505"/>
          <a:stretch/>
        </p:blipFill>
        <p:spPr>
          <a:xfrm>
            <a:off x="305432" y="2212857"/>
            <a:ext cx="11581136" cy="2346018"/>
          </a:xfrm>
          <a:prstGeom prst="rect">
            <a:avLst/>
          </a:prstGeom>
        </p:spPr>
      </p:pic>
      <p:sp>
        <p:nvSpPr>
          <p:cNvPr id="4" name="Rectangle 3"/>
          <p:cNvSpPr/>
          <p:nvPr/>
        </p:nvSpPr>
        <p:spPr>
          <a:xfrm>
            <a:off x="877455" y="3648364"/>
            <a:ext cx="203200" cy="406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5-Point Star 4"/>
          <p:cNvSpPr/>
          <p:nvPr/>
        </p:nvSpPr>
        <p:spPr>
          <a:xfrm>
            <a:off x="1080655" y="3671455"/>
            <a:ext cx="360218" cy="36021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3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Thinkers</a:t>
            </a:r>
            <a:endParaRPr lang="en-US" dirty="0"/>
          </a:p>
        </p:txBody>
      </p:sp>
      <p:sp>
        <p:nvSpPr>
          <p:cNvPr id="4" name="TextBox 3"/>
          <p:cNvSpPr txBox="1"/>
          <p:nvPr/>
        </p:nvSpPr>
        <p:spPr>
          <a:xfrm>
            <a:off x="1558977" y="2608289"/>
            <a:ext cx="965366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Baron de Montesquieu= Separation of powers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John Locke= Natural rights/law (Life, liberty, property)</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Jean Rousseau= social contract </a:t>
            </a:r>
          </a:p>
        </p:txBody>
      </p:sp>
    </p:spTree>
    <p:extLst>
      <p:ext uri="{BB962C8B-B14F-4D97-AF65-F5344CB8AC3E}">
        <p14:creationId xmlns:p14="http://schemas.microsoft.com/office/powerpoint/2010/main" val="3016145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Separation of powers</a:t>
            </a:r>
            <a:br>
              <a:rPr lang="en-US" dirty="0"/>
            </a:br>
            <a:endParaRPr lang="en-US" dirty="0"/>
          </a:p>
        </p:txBody>
      </p:sp>
      <p:sp>
        <p:nvSpPr>
          <p:cNvPr id="3" name="Content Placeholder 2"/>
          <p:cNvSpPr>
            <a:spLocks noGrp="1"/>
          </p:cNvSpPr>
          <p:nvPr>
            <p:ph idx="1"/>
          </p:nvPr>
        </p:nvSpPr>
        <p:spPr/>
        <p:txBody>
          <a:bodyPr/>
          <a:lstStyle/>
          <a:p>
            <a:r>
              <a:rPr lang="en-US" dirty="0" smtClean="0"/>
              <a:t>3 branches of government</a:t>
            </a:r>
          </a:p>
          <a:p>
            <a:pPr lvl="1"/>
            <a:r>
              <a:rPr lang="en-US" dirty="0" smtClean="0"/>
              <a:t>Legislative- Makes laws</a:t>
            </a:r>
          </a:p>
          <a:p>
            <a:pPr lvl="1"/>
            <a:r>
              <a:rPr lang="en-US" dirty="0" smtClean="0"/>
              <a:t>Executive- enforces laws</a:t>
            </a:r>
          </a:p>
          <a:p>
            <a:pPr lvl="1"/>
            <a:r>
              <a:rPr lang="en-US" dirty="0" smtClean="0"/>
              <a:t>Judicial- Interprets laws</a:t>
            </a:r>
          </a:p>
          <a:p>
            <a:r>
              <a:rPr lang="en-US" dirty="0" smtClean="0"/>
              <a:t>Checks and balances= the three branches CHECK each other and BALANCE each other to be sure one group doesn’t become too powerful AND to be sure it is upholding the beliefs of the Constitution.</a:t>
            </a:r>
            <a:endParaRPr lang="en-US" dirty="0"/>
          </a:p>
        </p:txBody>
      </p:sp>
      <p:sp>
        <p:nvSpPr>
          <p:cNvPr id="4" name="5-Point Star 3"/>
          <p:cNvSpPr/>
          <p:nvPr/>
        </p:nvSpPr>
        <p:spPr>
          <a:xfrm>
            <a:off x="1295401" y="1264610"/>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10" y="1767635"/>
            <a:ext cx="3918915" cy="2689735"/>
          </a:xfrm>
          <a:prstGeom prst="rect">
            <a:avLst/>
          </a:prstGeom>
        </p:spPr>
      </p:pic>
    </p:spTree>
    <p:extLst>
      <p:ext uri="{BB962C8B-B14F-4D97-AF65-F5344CB8AC3E}">
        <p14:creationId xmlns:p14="http://schemas.microsoft.com/office/powerpoint/2010/main" val="12083136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30313" y="637358"/>
            <a:ext cx="9601196" cy="1303867"/>
          </a:xfrm>
        </p:spPr>
        <p:txBody>
          <a:bodyPr/>
          <a:lstStyle/>
          <a:p>
            <a:pPr eaLnBrk="1" hangingPunct="1">
              <a:defRPr/>
            </a:pPr>
            <a:r>
              <a:rPr lang="en-US" sz="4800" b="1" i="1" dirty="0">
                <a:latin typeface="Times New Roman" pitchFamily="18" charset="0"/>
              </a:rPr>
              <a:t>“Checks &amp; Balances”</a:t>
            </a:r>
          </a:p>
        </p:txBody>
      </p:sp>
      <p:pic>
        <p:nvPicPr>
          <p:cNvPr id="31747" name="Picture 8" descr="http://www.mhln.com/ob/assets/00093001/jpg/00093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380" y="1634065"/>
            <a:ext cx="8561240" cy="50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620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111" y="766318"/>
            <a:ext cx="9834624" cy="5541491"/>
          </a:xfrm>
          <a:prstGeom prst="rect">
            <a:avLst/>
          </a:prstGeom>
        </p:spPr>
      </p:pic>
      <p:sp>
        <p:nvSpPr>
          <p:cNvPr id="5" name="Rectangle 4"/>
          <p:cNvSpPr/>
          <p:nvPr/>
        </p:nvSpPr>
        <p:spPr>
          <a:xfrm>
            <a:off x="1534332" y="5455403"/>
            <a:ext cx="185980" cy="2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821533" y="5455403"/>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3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613" t="30522" r="27694" b="26994"/>
          <a:stretch/>
        </p:blipFill>
        <p:spPr>
          <a:xfrm>
            <a:off x="1438561" y="1048840"/>
            <a:ext cx="9458037" cy="4548398"/>
          </a:xfrm>
          <a:prstGeom prst="rect">
            <a:avLst/>
          </a:prstGeom>
        </p:spPr>
      </p:pic>
      <p:sp>
        <p:nvSpPr>
          <p:cNvPr id="4" name="Rectangle 3"/>
          <p:cNvSpPr/>
          <p:nvPr/>
        </p:nvSpPr>
        <p:spPr>
          <a:xfrm>
            <a:off x="2540000" y="3916218"/>
            <a:ext cx="193964" cy="42487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5-Point Star 4"/>
          <p:cNvSpPr/>
          <p:nvPr/>
        </p:nvSpPr>
        <p:spPr>
          <a:xfrm>
            <a:off x="2774367" y="3994726"/>
            <a:ext cx="205511" cy="2678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0" y="477044"/>
            <a:ext cx="7772400" cy="1143000"/>
          </a:xfrm>
        </p:spPr>
        <p:txBody>
          <a:bodyPr/>
          <a:lstStyle/>
          <a:p>
            <a:pPr eaLnBrk="1" hangingPunct="1">
              <a:defRPr/>
            </a:pPr>
            <a:r>
              <a:rPr lang="en-US" b="1" i="1" dirty="0" smtClean="0">
                <a:latin typeface="Times New Roman" pitchFamily="18" charset="0"/>
              </a:rPr>
              <a:t>Three Parts of the Constitution</a:t>
            </a:r>
          </a:p>
        </p:txBody>
      </p:sp>
      <p:pic>
        <p:nvPicPr>
          <p:cNvPr id="7171" name="Picture 3" descr="http://lawlibnews.blog.asu.edu/files/2007/09/constitution_quill_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352925"/>
            <a:ext cx="32734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3" descr="http://www.usflag.org/history/images/13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953000"/>
            <a:ext cx="259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p:cNvSpPr>
            <a:spLocks noChangeArrowheads="1"/>
          </p:cNvSpPr>
          <p:nvPr/>
        </p:nvSpPr>
        <p:spPr bwMode="auto">
          <a:xfrm>
            <a:off x="1295400" y="1498600"/>
            <a:ext cx="1089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dirty="0">
                <a:solidFill>
                  <a:srgbClr val="FF0000"/>
                </a:solidFill>
              </a:rPr>
              <a:t> </a:t>
            </a:r>
            <a:r>
              <a:rPr lang="en-US" altLang="en-US" b="1" i="1" u="sng" dirty="0">
                <a:solidFill>
                  <a:srgbClr val="FF0000"/>
                </a:solidFill>
              </a:rPr>
              <a:t>Preamble - </a:t>
            </a:r>
            <a:r>
              <a:rPr lang="en-US" altLang="en-US" dirty="0">
                <a:solidFill>
                  <a:srgbClr val="FF0000"/>
                </a:solidFill>
              </a:rPr>
              <a:t> </a:t>
            </a:r>
            <a:r>
              <a:rPr lang="en-US" altLang="en-US" dirty="0"/>
              <a:t>Introduction or Goals of the Constitution</a:t>
            </a:r>
          </a:p>
          <a:p>
            <a:pPr eaLnBrk="1" hangingPunct="1">
              <a:spcBef>
                <a:spcPct val="0"/>
              </a:spcBef>
              <a:buClrTx/>
              <a:buSzTx/>
              <a:buFontTx/>
              <a:buNone/>
            </a:pPr>
            <a:endParaRPr lang="en-US" altLang="en-US" dirty="0"/>
          </a:p>
          <a:p>
            <a:pPr eaLnBrk="1" hangingPunct="1">
              <a:spcBef>
                <a:spcPct val="0"/>
              </a:spcBef>
              <a:buClrTx/>
              <a:buSzTx/>
              <a:buFontTx/>
              <a:buNone/>
            </a:pPr>
            <a:r>
              <a:rPr lang="en-US" altLang="en-US" b="1" i="1" u="sng" dirty="0">
                <a:solidFill>
                  <a:srgbClr val="FF0000"/>
                </a:solidFill>
              </a:rPr>
              <a:t>The 7 Articles - </a:t>
            </a:r>
            <a:r>
              <a:rPr lang="en-US" altLang="en-US" dirty="0"/>
              <a:t>(LEJ RASR): Body of the Constitution</a:t>
            </a:r>
          </a:p>
          <a:p>
            <a:pPr eaLnBrk="1" hangingPunct="1">
              <a:spcBef>
                <a:spcPct val="0"/>
              </a:spcBef>
              <a:buClrTx/>
              <a:buSzTx/>
              <a:buFontTx/>
              <a:buNone/>
            </a:pPr>
            <a:endParaRPr lang="en-US" altLang="en-US" dirty="0"/>
          </a:p>
          <a:p>
            <a:pPr eaLnBrk="1" hangingPunct="1">
              <a:spcBef>
                <a:spcPct val="0"/>
              </a:spcBef>
              <a:buClrTx/>
              <a:buSzTx/>
              <a:buFontTx/>
              <a:buNone/>
            </a:pPr>
            <a:r>
              <a:rPr lang="en-US" altLang="en-US" b="1" i="1" u="sng" dirty="0">
                <a:solidFill>
                  <a:srgbClr val="FF0000"/>
                </a:solidFill>
              </a:rPr>
              <a:t>The 27 Amendments - </a:t>
            </a:r>
            <a:r>
              <a:rPr lang="en-US" altLang="en-US" dirty="0">
                <a:solidFill>
                  <a:srgbClr val="FF0000"/>
                </a:solidFill>
              </a:rPr>
              <a:t> </a:t>
            </a:r>
            <a:r>
              <a:rPr lang="en-US" altLang="en-US" dirty="0"/>
              <a:t>Changes to the Constitution</a:t>
            </a:r>
          </a:p>
        </p:txBody>
      </p:sp>
    </p:spTree>
    <p:extLst>
      <p:ext uri="{BB962C8B-B14F-4D97-AF65-F5344CB8AC3E}">
        <p14:creationId xmlns:p14="http://schemas.microsoft.com/office/powerpoint/2010/main" val="10778983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the Constitution</a:t>
            </a:r>
            <a:endParaRPr lang="en-US" dirty="0"/>
          </a:p>
        </p:txBody>
      </p:sp>
      <p:sp>
        <p:nvSpPr>
          <p:cNvPr id="3" name="TextBox 2"/>
          <p:cNvSpPr txBox="1"/>
          <p:nvPr/>
        </p:nvSpPr>
        <p:spPr>
          <a:xfrm>
            <a:off x="1424065" y="2638269"/>
            <a:ext cx="963867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Article 1: establishes Legislative branch</a:t>
            </a:r>
          </a:p>
          <a:p>
            <a:pPr marL="285750" indent="-285750">
              <a:buFont typeface="Arial" panose="020B0604020202020204" pitchFamily="34" charset="0"/>
              <a:buChar char="•"/>
            </a:pPr>
            <a:r>
              <a:rPr lang="en-US" sz="2400" dirty="0" smtClean="0"/>
              <a:t>Article 2: establishes Executive branch</a:t>
            </a:r>
          </a:p>
          <a:p>
            <a:pPr marL="285750" indent="-285750">
              <a:buFont typeface="Arial" panose="020B0604020202020204" pitchFamily="34" charset="0"/>
              <a:buChar char="•"/>
            </a:pPr>
            <a:r>
              <a:rPr lang="en-US" sz="2400" dirty="0" smtClean="0"/>
              <a:t>Article 3: established judicial branch</a:t>
            </a:r>
          </a:p>
          <a:p>
            <a:pPr marL="285750" indent="-285750">
              <a:buFont typeface="Arial" panose="020B0604020202020204" pitchFamily="34" charset="0"/>
              <a:buChar char="•"/>
            </a:pPr>
            <a:r>
              <a:rPr lang="en-US" sz="2400" dirty="0" smtClean="0"/>
              <a:t>Article 4: Promises to protect the states and sets up rights for the citizens</a:t>
            </a:r>
          </a:p>
          <a:p>
            <a:pPr marL="285750" indent="-285750">
              <a:buFont typeface="Arial" panose="020B0604020202020204" pitchFamily="34" charset="0"/>
              <a:buChar char="•"/>
            </a:pPr>
            <a:r>
              <a:rPr lang="en-US" sz="2400" dirty="0" smtClean="0"/>
              <a:t>Article 5: Rules for amending or changing the constitution</a:t>
            </a:r>
          </a:p>
          <a:p>
            <a:pPr marL="285750" indent="-285750">
              <a:buFont typeface="Arial" panose="020B0604020202020204" pitchFamily="34" charset="0"/>
              <a:buChar char="•"/>
            </a:pPr>
            <a:r>
              <a:rPr lang="en-US" sz="2400" dirty="0" smtClean="0"/>
              <a:t>Article 6: Supremacy – the U.S Constitution is the highest law of the land (it is above all others)</a:t>
            </a:r>
          </a:p>
          <a:p>
            <a:pPr marL="285750" indent="-285750">
              <a:buFont typeface="Arial" panose="020B0604020202020204" pitchFamily="34" charset="0"/>
              <a:buChar char="•"/>
            </a:pPr>
            <a:r>
              <a:rPr lang="en-US" sz="2400" dirty="0" smtClean="0"/>
              <a:t>Article 7: Ratification of the constitution </a:t>
            </a:r>
          </a:p>
        </p:txBody>
      </p:sp>
    </p:spTree>
    <p:extLst>
      <p:ext uri="{BB962C8B-B14F-4D97-AF65-F5344CB8AC3E}">
        <p14:creationId xmlns:p14="http://schemas.microsoft.com/office/powerpoint/2010/main" val="1091411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 and other Amendments</a:t>
            </a:r>
            <a:endParaRPr lang="en-US" dirty="0"/>
          </a:p>
        </p:txBody>
      </p:sp>
      <p:sp>
        <p:nvSpPr>
          <p:cNvPr id="3" name="Content Placeholder 2"/>
          <p:cNvSpPr>
            <a:spLocks noGrp="1"/>
          </p:cNvSpPr>
          <p:nvPr>
            <p:ph idx="1"/>
          </p:nvPr>
        </p:nvSpPr>
        <p:spPr/>
        <p:txBody>
          <a:bodyPr/>
          <a:lstStyle/>
          <a:p>
            <a:r>
              <a:rPr lang="en-US" dirty="0" smtClean="0"/>
              <a:t>The first 10 amendments</a:t>
            </a:r>
          </a:p>
          <a:p>
            <a:r>
              <a:rPr lang="en-US" dirty="0" smtClean="0"/>
              <a:t>Gives us civil liberties</a:t>
            </a:r>
          </a:p>
          <a:p>
            <a:r>
              <a:rPr lang="en-US" dirty="0" smtClean="0"/>
              <a:t>There are 27 amendments in total </a:t>
            </a:r>
          </a:p>
          <a:p>
            <a:r>
              <a:rPr lang="en-US" dirty="0" smtClean="0"/>
              <a:t>In order to make an Amendment:</a:t>
            </a:r>
          </a:p>
          <a:p>
            <a:pPr lvl="1"/>
            <a:r>
              <a:rPr lang="en-US" dirty="0" smtClean="0"/>
              <a:t>1. An idea must be proposed (vote must be passed by 2/3 of congress)</a:t>
            </a:r>
          </a:p>
          <a:p>
            <a:pPr lvl="1"/>
            <a:r>
              <a:rPr lang="en-US" dirty="0" smtClean="0"/>
              <a:t>2. It must be ratified (approved by ¾ of congress)</a:t>
            </a:r>
          </a:p>
          <a:p>
            <a:pPr lvl="1"/>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695" y="2011491"/>
            <a:ext cx="2918241" cy="2681290"/>
          </a:xfrm>
          <a:prstGeom prst="rect">
            <a:avLst/>
          </a:prstGeom>
        </p:spPr>
      </p:pic>
    </p:spTree>
    <p:extLst>
      <p:ext uri="{BB962C8B-B14F-4D97-AF65-F5344CB8AC3E}">
        <p14:creationId xmlns:p14="http://schemas.microsoft.com/office/powerpoint/2010/main" val="2272383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800" b="1" i="1" dirty="0">
                <a:latin typeface="Times New Roman" pitchFamily="18" charset="0"/>
              </a:rPr>
              <a:t>“R.A.S.S.D.A.T.      E.P.S.”</a:t>
            </a:r>
          </a:p>
        </p:txBody>
      </p:sp>
      <p:sp>
        <p:nvSpPr>
          <p:cNvPr id="11267" name="Rectangle 3"/>
          <p:cNvSpPr>
            <a:spLocks noGrp="1" noChangeArrowheads="1"/>
          </p:cNvSpPr>
          <p:nvPr>
            <p:ph type="body" idx="1"/>
          </p:nvPr>
        </p:nvSpPr>
        <p:spPr>
          <a:xfrm>
            <a:off x="1295400" y="2503357"/>
            <a:ext cx="9842291" cy="3882453"/>
          </a:xfrm>
        </p:spPr>
        <p:txBody>
          <a:bodyPr>
            <a:normAutofit fontScale="85000" lnSpcReduction="20000"/>
          </a:bodyPr>
          <a:lstStyle/>
          <a:p>
            <a:pPr marL="457200" indent="-457200" eaLnBrk="1" hangingPunct="1">
              <a:lnSpc>
                <a:spcPct val="90000"/>
              </a:lnSpc>
              <a:buFont typeface="+mj-lt"/>
              <a:buAutoNum type="arabicPeriod"/>
            </a:pPr>
            <a:r>
              <a:rPr lang="en-US" altLang="en-US" sz="2400" b="1" dirty="0" smtClean="0"/>
              <a:t>R = Religion, Assembly, Speech, Press, Petition</a:t>
            </a:r>
          </a:p>
          <a:p>
            <a:pPr marL="457200" indent="-457200" eaLnBrk="1" hangingPunct="1">
              <a:lnSpc>
                <a:spcPct val="90000"/>
              </a:lnSpc>
              <a:buFont typeface="+mj-lt"/>
              <a:buAutoNum type="arabicPeriod"/>
            </a:pPr>
            <a:r>
              <a:rPr lang="en-US" altLang="en-US" sz="2400" b="1" dirty="0" smtClean="0"/>
              <a:t>A = Arms (right to bear arms)</a:t>
            </a:r>
          </a:p>
          <a:p>
            <a:pPr marL="457200" indent="-457200" eaLnBrk="1" hangingPunct="1">
              <a:lnSpc>
                <a:spcPct val="90000"/>
              </a:lnSpc>
              <a:buFont typeface="+mj-lt"/>
              <a:buAutoNum type="arabicPeriod"/>
            </a:pPr>
            <a:r>
              <a:rPr lang="en-US" altLang="en-US" sz="2400" b="1" dirty="0" smtClean="0"/>
              <a:t>S = Soldier Quartering</a:t>
            </a:r>
          </a:p>
          <a:p>
            <a:pPr marL="457200" indent="-457200" eaLnBrk="1" hangingPunct="1">
              <a:lnSpc>
                <a:spcPct val="90000"/>
              </a:lnSpc>
              <a:buFont typeface="+mj-lt"/>
              <a:buAutoNum type="arabicPeriod"/>
            </a:pPr>
            <a:r>
              <a:rPr lang="en-US" altLang="en-US" sz="2400" b="1" dirty="0" smtClean="0"/>
              <a:t>S = Search &amp; Seizure (privacy amendment)</a:t>
            </a:r>
          </a:p>
          <a:p>
            <a:pPr marL="457200" indent="-457200" eaLnBrk="1" hangingPunct="1">
              <a:lnSpc>
                <a:spcPct val="90000"/>
              </a:lnSpc>
              <a:buFont typeface="+mj-lt"/>
              <a:buAutoNum type="arabicPeriod"/>
            </a:pPr>
            <a:r>
              <a:rPr lang="en-US" altLang="en-US" sz="2400" b="1" dirty="0" smtClean="0"/>
              <a:t>D = Double Jeopardy, Due process, eminent   Domain and you Don’t have to testify against yourself (rights of the accused) </a:t>
            </a:r>
            <a:r>
              <a:rPr lang="en-US" altLang="en-US" sz="2400" b="1" dirty="0" smtClean="0">
                <a:solidFill>
                  <a:srgbClr val="FF0000"/>
                </a:solidFill>
              </a:rPr>
              <a:t>PLEAD THE FIF!</a:t>
            </a:r>
          </a:p>
          <a:p>
            <a:pPr marL="457200" indent="-457200" eaLnBrk="1" hangingPunct="1">
              <a:lnSpc>
                <a:spcPct val="90000"/>
              </a:lnSpc>
              <a:buFont typeface="+mj-lt"/>
              <a:buAutoNum type="arabicPeriod"/>
            </a:pPr>
            <a:r>
              <a:rPr lang="en-US" altLang="en-US" sz="2400" b="1" dirty="0" smtClean="0"/>
              <a:t>A = Attorney &amp; fair and speedy trial in Criminal Cases</a:t>
            </a:r>
          </a:p>
          <a:p>
            <a:pPr marL="457200" indent="-457200" eaLnBrk="1" hangingPunct="1">
              <a:lnSpc>
                <a:spcPct val="90000"/>
              </a:lnSpc>
              <a:buFont typeface="+mj-lt"/>
              <a:buAutoNum type="arabicPeriod"/>
            </a:pPr>
            <a:r>
              <a:rPr lang="en-US" altLang="en-US" sz="2400" b="1" dirty="0" smtClean="0"/>
              <a:t>T = Trial by Jury in Civil Cases over $20</a:t>
            </a:r>
          </a:p>
          <a:p>
            <a:pPr marL="457200" indent="-457200" eaLnBrk="1" hangingPunct="1">
              <a:lnSpc>
                <a:spcPct val="90000"/>
              </a:lnSpc>
              <a:buFont typeface="+mj-lt"/>
              <a:buAutoNum type="arabicPeriod"/>
            </a:pPr>
            <a:r>
              <a:rPr lang="en-US" altLang="en-US" sz="2400" b="1" dirty="0" smtClean="0"/>
              <a:t>E = Excessive Bail or Cruel and Unusual Punishment</a:t>
            </a:r>
          </a:p>
          <a:p>
            <a:pPr marL="457200" indent="-457200" eaLnBrk="1" hangingPunct="1">
              <a:lnSpc>
                <a:spcPct val="90000"/>
              </a:lnSpc>
              <a:buFont typeface="+mj-lt"/>
              <a:buAutoNum type="arabicPeriod"/>
            </a:pPr>
            <a:r>
              <a:rPr lang="en-US" altLang="en-US" sz="2400" b="1" dirty="0" smtClean="0"/>
              <a:t>P = People’s Rights (we have rights not discussed in the constitution)</a:t>
            </a:r>
          </a:p>
          <a:p>
            <a:pPr marL="457200" indent="-457200" eaLnBrk="1" hangingPunct="1">
              <a:lnSpc>
                <a:spcPct val="90000"/>
              </a:lnSpc>
              <a:buFont typeface="+mj-lt"/>
              <a:buAutoNum type="arabicPeriod"/>
            </a:pPr>
            <a:r>
              <a:rPr lang="en-US" altLang="en-US" sz="2400" b="1" dirty="0" smtClean="0"/>
              <a:t>S = States Rights (The states are in control of issues/laws NOT in the constitution)</a:t>
            </a:r>
          </a:p>
        </p:txBody>
      </p:sp>
    </p:spTree>
    <p:extLst>
      <p:ext uri="{BB962C8B-B14F-4D97-AF65-F5344CB8AC3E}">
        <p14:creationId xmlns:p14="http://schemas.microsoft.com/office/powerpoint/2010/main" val="3185378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965" y="307878"/>
            <a:ext cx="9601196" cy="1303867"/>
          </a:xfrm>
        </p:spPr>
        <p:txBody>
          <a:bodyPr/>
          <a:lstStyle/>
          <a:p>
            <a:r>
              <a:rPr lang="en-US" dirty="0" smtClean="0"/>
              <a:t>Sample Question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21" r="7632"/>
          <a:stretch/>
        </p:blipFill>
        <p:spPr>
          <a:xfrm>
            <a:off x="2031999" y="599369"/>
            <a:ext cx="8386619" cy="5703995"/>
          </a:xfrm>
          <a:prstGeom prst="rect">
            <a:avLst/>
          </a:prstGeom>
        </p:spPr>
      </p:pic>
      <p:sp>
        <p:nvSpPr>
          <p:cNvPr id="5" name="5-Point Star 4"/>
          <p:cNvSpPr/>
          <p:nvPr/>
        </p:nvSpPr>
        <p:spPr>
          <a:xfrm>
            <a:off x="3352800" y="5643418"/>
            <a:ext cx="168565" cy="184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337921"/>
              </p:ext>
            </p:extLst>
          </p:nvPr>
        </p:nvGraphicFramePr>
        <p:xfrm>
          <a:off x="1295402" y="982132"/>
          <a:ext cx="9601196" cy="4998939"/>
        </p:xfrm>
        <a:graphic>
          <a:graphicData uri="http://schemas.openxmlformats.org/drawingml/2006/table">
            <a:tbl>
              <a:tblPr>
                <a:tableStyleId>{5C22544A-7EE6-4342-B048-85BDC9FD1C3A}</a:tableStyleId>
              </a:tblPr>
              <a:tblGrid>
                <a:gridCol w="4800598">
                  <a:extLst>
                    <a:ext uri="{9D8B030D-6E8A-4147-A177-3AD203B41FA5}">
                      <a16:colId xmlns:a16="http://schemas.microsoft.com/office/drawing/2014/main" val="2988804164"/>
                    </a:ext>
                  </a:extLst>
                </a:gridCol>
                <a:gridCol w="4800598">
                  <a:extLst>
                    <a:ext uri="{9D8B030D-6E8A-4147-A177-3AD203B41FA5}">
                      <a16:colId xmlns:a16="http://schemas.microsoft.com/office/drawing/2014/main" val="681627451"/>
                    </a:ext>
                  </a:extLst>
                </a:gridCol>
              </a:tblGrid>
              <a:tr h="462412">
                <a:tc>
                  <a:txBody>
                    <a:bodyPr/>
                    <a:lstStyle/>
                    <a:p>
                      <a:pPr marL="0" marR="0">
                        <a:spcBef>
                          <a:spcPts val="0"/>
                        </a:spcBef>
                        <a:spcAft>
                          <a:spcPts val="0"/>
                        </a:spcAft>
                      </a:pPr>
                      <a:r>
                        <a:rPr lang="en-US" sz="2400">
                          <a:effectLst/>
                        </a:rPr>
                        <a:t>Amendment 11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Suits Against States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21298028"/>
                  </a:ext>
                </a:extLst>
              </a:tr>
              <a:tr h="837231">
                <a:tc>
                  <a:txBody>
                    <a:bodyPr/>
                    <a:lstStyle/>
                    <a:p>
                      <a:pPr marL="0" marR="0">
                        <a:spcBef>
                          <a:spcPts val="0"/>
                        </a:spcBef>
                        <a:spcAft>
                          <a:spcPts val="0"/>
                        </a:spcAft>
                      </a:pPr>
                      <a:r>
                        <a:rPr lang="en-US" sz="2400">
                          <a:effectLst/>
                        </a:rPr>
                        <a:t>Amendment 12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Election of President and Vice President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01289890"/>
                  </a:ext>
                </a:extLst>
              </a:tr>
              <a:tr h="462412">
                <a:tc>
                  <a:txBody>
                    <a:bodyPr/>
                    <a:lstStyle/>
                    <a:p>
                      <a:pPr marL="0" marR="0">
                        <a:spcBef>
                          <a:spcPts val="0"/>
                        </a:spcBef>
                        <a:spcAft>
                          <a:spcPts val="0"/>
                        </a:spcAft>
                      </a:pPr>
                      <a:r>
                        <a:rPr lang="en-US" sz="2400">
                          <a:effectLst/>
                        </a:rPr>
                        <a:t>Amendment 13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Abolition of Slavery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162016434"/>
                  </a:ext>
                </a:extLst>
              </a:tr>
              <a:tr h="462412">
                <a:tc>
                  <a:txBody>
                    <a:bodyPr/>
                    <a:lstStyle/>
                    <a:p>
                      <a:pPr marL="0" marR="0">
                        <a:spcBef>
                          <a:spcPts val="0"/>
                        </a:spcBef>
                        <a:spcAft>
                          <a:spcPts val="0"/>
                        </a:spcAft>
                      </a:pPr>
                      <a:r>
                        <a:rPr lang="en-US" sz="2400">
                          <a:effectLst/>
                        </a:rPr>
                        <a:t>Amendment 14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Citizenship and Civil Rights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234359554"/>
                  </a:ext>
                </a:extLst>
              </a:tr>
              <a:tr h="462412">
                <a:tc>
                  <a:txBody>
                    <a:bodyPr/>
                    <a:lstStyle/>
                    <a:p>
                      <a:pPr marL="0" marR="0">
                        <a:spcBef>
                          <a:spcPts val="0"/>
                        </a:spcBef>
                        <a:spcAft>
                          <a:spcPts val="0"/>
                        </a:spcAft>
                      </a:pPr>
                      <a:r>
                        <a:rPr lang="en-US" sz="2400">
                          <a:effectLst/>
                        </a:rPr>
                        <a:t>Amendment 15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Rights of Suffrage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094050954"/>
                  </a:ext>
                </a:extLst>
              </a:tr>
              <a:tr h="462412">
                <a:tc>
                  <a:txBody>
                    <a:bodyPr/>
                    <a:lstStyle/>
                    <a:p>
                      <a:pPr marL="0" marR="0">
                        <a:spcBef>
                          <a:spcPts val="0"/>
                        </a:spcBef>
                        <a:spcAft>
                          <a:spcPts val="0"/>
                        </a:spcAft>
                      </a:pPr>
                      <a:r>
                        <a:rPr lang="en-US" sz="2400">
                          <a:effectLst/>
                        </a:rPr>
                        <a:t>Amendment 16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Income Taxes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026810290"/>
                  </a:ext>
                </a:extLst>
              </a:tr>
              <a:tr h="462412">
                <a:tc>
                  <a:txBody>
                    <a:bodyPr/>
                    <a:lstStyle/>
                    <a:p>
                      <a:pPr marL="0" marR="0">
                        <a:spcBef>
                          <a:spcPts val="0"/>
                        </a:spcBef>
                        <a:spcAft>
                          <a:spcPts val="0"/>
                        </a:spcAft>
                      </a:pPr>
                      <a:r>
                        <a:rPr lang="en-US" sz="2400">
                          <a:effectLst/>
                        </a:rPr>
                        <a:t>Amendment 17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Direct Election of Senators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44169378"/>
                  </a:ext>
                </a:extLst>
              </a:tr>
              <a:tr h="462412">
                <a:tc>
                  <a:txBody>
                    <a:bodyPr/>
                    <a:lstStyle/>
                    <a:p>
                      <a:pPr marL="0" marR="0">
                        <a:spcBef>
                          <a:spcPts val="0"/>
                        </a:spcBef>
                        <a:spcAft>
                          <a:spcPts val="0"/>
                        </a:spcAft>
                      </a:pPr>
                      <a:r>
                        <a:rPr lang="en-US" sz="2400">
                          <a:effectLst/>
                        </a:rPr>
                        <a:t>Amendment 18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Prohibition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251902083"/>
                  </a:ext>
                </a:extLst>
              </a:tr>
              <a:tr h="462412">
                <a:tc>
                  <a:txBody>
                    <a:bodyPr/>
                    <a:lstStyle/>
                    <a:p>
                      <a:pPr marL="0" marR="0">
                        <a:spcBef>
                          <a:spcPts val="0"/>
                        </a:spcBef>
                        <a:spcAft>
                          <a:spcPts val="0"/>
                        </a:spcAft>
                      </a:pPr>
                      <a:r>
                        <a:rPr lang="en-US" sz="2400">
                          <a:effectLst/>
                        </a:rPr>
                        <a:t>Amendment 19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a:effectLst/>
                        </a:rPr>
                        <a:t>Women's Rights  </a:t>
                      </a:r>
                      <a:endParaRPr lang="en-US" sz="2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482514037"/>
                  </a:ext>
                </a:extLst>
              </a:tr>
              <a:tr h="462412">
                <a:tc>
                  <a:txBody>
                    <a:bodyPr/>
                    <a:lstStyle/>
                    <a:p>
                      <a:pPr marL="0" marR="0">
                        <a:spcBef>
                          <a:spcPts val="0"/>
                        </a:spcBef>
                        <a:spcAft>
                          <a:spcPts val="0"/>
                        </a:spcAft>
                      </a:pPr>
                      <a:r>
                        <a:rPr lang="en-US" sz="2400">
                          <a:effectLst/>
                        </a:rPr>
                        <a:t>Amendment 20  </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400" dirty="0">
                          <a:effectLst/>
                        </a:rPr>
                        <a:t>Presidential and Congressional Terms  </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764847267"/>
                  </a:ext>
                </a:extLst>
              </a:tr>
            </a:tbl>
          </a:graphicData>
        </a:graphic>
      </p:graphicFrame>
    </p:spTree>
    <p:extLst>
      <p:ext uri="{BB962C8B-B14F-4D97-AF65-F5344CB8AC3E}">
        <p14:creationId xmlns:p14="http://schemas.microsoft.com/office/powerpoint/2010/main" val="168637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1367860"/>
              </p:ext>
            </p:extLst>
          </p:nvPr>
        </p:nvGraphicFramePr>
        <p:xfrm>
          <a:off x="1295402" y="1184222"/>
          <a:ext cx="9707378" cy="4746600"/>
        </p:xfrm>
        <a:graphic>
          <a:graphicData uri="http://schemas.openxmlformats.org/drawingml/2006/table">
            <a:tbl>
              <a:tblPr>
                <a:tableStyleId>{5C22544A-7EE6-4342-B048-85BDC9FD1C3A}</a:tableStyleId>
              </a:tblPr>
              <a:tblGrid>
                <a:gridCol w="4853689">
                  <a:extLst>
                    <a:ext uri="{9D8B030D-6E8A-4147-A177-3AD203B41FA5}">
                      <a16:colId xmlns:a16="http://schemas.microsoft.com/office/drawing/2014/main" val="2952597237"/>
                    </a:ext>
                  </a:extLst>
                </a:gridCol>
                <a:gridCol w="4853689">
                  <a:extLst>
                    <a:ext uri="{9D8B030D-6E8A-4147-A177-3AD203B41FA5}">
                      <a16:colId xmlns:a16="http://schemas.microsoft.com/office/drawing/2014/main" val="1968987121"/>
                    </a:ext>
                  </a:extLst>
                </a:gridCol>
              </a:tblGrid>
              <a:tr h="648860">
                <a:tc>
                  <a:txBody>
                    <a:bodyPr/>
                    <a:lstStyle/>
                    <a:p>
                      <a:pPr marL="0" marR="0">
                        <a:spcBef>
                          <a:spcPts val="0"/>
                        </a:spcBef>
                        <a:spcAft>
                          <a:spcPts val="0"/>
                        </a:spcAft>
                      </a:pPr>
                      <a:r>
                        <a:rPr lang="en-US" sz="2800">
                          <a:effectLst/>
                        </a:rPr>
                        <a:t>Amendment 21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Repeal of Prohibition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857116631"/>
                  </a:ext>
                </a:extLst>
              </a:tr>
              <a:tr h="648860">
                <a:tc>
                  <a:txBody>
                    <a:bodyPr/>
                    <a:lstStyle/>
                    <a:p>
                      <a:pPr marL="0" marR="0">
                        <a:spcBef>
                          <a:spcPts val="0"/>
                        </a:spcBef>
                        <a:spcAft>
                          <a:spcPts val="0"/>
                        </a:spcAft>
                      </a:pPr>
                      <a:r>
                        <a:rPr lang="en-US" sz="2800">
                          <a:effectLst/>
                        </a:rPr>
                        <a:t>Amendment 22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Limiting Presidential Terms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13206854"/>
                  </a:ext>
                </a:extLst>
              </a:tr>
              <a:tr h="648860">
                <a:tc>
                  <a:txBody>
                    <a:bodyPr/>
                    <a:lstStyle/>
                    <a:p>
                      <a:pPr marL="0" marR="0">
                        <a:spcBef>
                          <a:spcPts val="0"/>
                        </a:spcBef>
                        <a:spcAft>
                          <a:spcPts val="0"/>
                        </a:spcAft>
                      </a:pPr>
                      <a:r>
                        <a:rPr lang="en-US" sz="2800">
                          <a:effectLst/>
                        </a:rPr>
                        <a:t>Amendment 23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Suffrage for Washington D.C.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571818242"/>
                  </a:ext>
                </a:extLst>
              </a:tr>
              <a:tr h="648860">
                <a:tc>
                  <a:txBody>
                    <a:bodyPr/>
                    <a:lstStyle/>
                    <a:p>
                      <a:pPr marL="0" marR="0">
                        <a:spcBef>
                          <a:spcPts val="0"/>
                        </a:spcBef>
                        <a:spcAft>
                          <a:spcPts val="0"/>
                        </a:spcAft>
                      </a:pPr>
                      <a:r>
                        <a:rPr lang="en-US" sz="2800">
                          <a:effectLst/>
                        </a:rPr>
                        <a:t>Amendment 24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Poll Taxes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293044971"/>
                  </a:ext>
                </a:extLst>
              </a:tr>
              <a:tr h="648860">
                <a:tc>
                  <a:txBody>
                    <a:bodyPr/>
                    <a:lstStyle/>
                    <a:p>
                      <a:pPr marL="0" marR="0">
                        <a:spcBef>
                          <a:spcPts val="0"/>
                        </a:spcBef>
                        <a:spcAft>
                          <a:spcPts val="0"/>
                        </a:spcAft>
                      </a:pPr>
                      <a:r>
                        <a:rPr lang="en-US" sz="2800">
                          <a:effectLst/>
                        </a:rPr>
                        <a:t>Amendment 25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Presidential Succession and Disability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773450912"/>
                  </a:ext>
                </a:extLst>
              </a:tr>
              <a:tr h="648860">
                <a:tc>
                  <a:txBody>
                    <a:bodyPr/>
                    <a:lstStyle/>
                    <a:p>
                      <a:pPr marL="0" marR="0">
                        <a:spcBef>
                          <a:spcPts val="0"/>
                        </a:spcBef>
                        <a:spcAft>
                          <a:spcPts val="0"/>
                        </a:spcAft>
                      </a:pPr>
                      <a:r>
                        <a:rPr lang="en-US" sz="2800">
                          <a:effectLst/>
                        </a:rPr>
                        <a:t>Amendment 26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a:effectLst/>
                        </a:rPr>
                        <a:t>Vote for 18-Year Old  </a:t>
                      </a:r>
                      <a:endParaRPr lang="en-US" sz="2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08548070"/>
                  </a:ext>
                </a:extLst>
              </a:tr>
              <a:tr h="648860">
                <a:tc>
                  <a:txBody>
                    <a:bodyPr/>
                    <a:lstStyle/>
                    <a:p>
                      <a:pPr marL="0" marR="0">
                        <a:spcBef>
                          <a:spcPts val="0"/>
                        </a:spcBef>
                        <a:spcAft>
                          <a:spcPts val="0"/>
                        </a:spcAft>
                      </a:pPr>
                      <a:r>
                        <a:rPr lang="en-US" sz="2800">
                          <a:effectLst/>
                        </a:rPr>
                        <a:t>Amendment 27  </a:t>
                      </a:r>
                      <a:endParaRPr lang="en-US" sz="2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2800" dirty="0">
                          <a:effectLst/>
                        </a:rPr>
                        <a:t>Congressional Pay Raises  </a:t>
                      </a:r>
                      <a:endParaRPr lang="en-US" sz="28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66670202"/>
                  </a:ext>
                </a:extLst>
              </a:tr>
            </a:tbl>
          </a:graphicData>
        </a:graphic>
      </p:graphicFrame>
      <p:sp>
        <p:nvSpPr>
          <p:cNvPr id="5" name="Rectangle 1"/>
          <p:cNvSpPr>
            <a:spLocks noChangeArrowheads="1"/>
          </p:cNvSpPr>
          <p:nvPr/>
        </p:nvSpPr>
        <p:spPr bwMode="auto">
          <a:xfrm flipV="1">
            <a:off x="2" y="-278072"/>
            <a:ext cx="1232682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9340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284" t="46799" r="34341" b="31766"/>
          <a:stretch/>
        </p:blipFill>
        <p:spPr>
          <a:xfrm>
            <a:off x="680013" y="2022083"/>
            <a:ext cx="10831974" cy="3011055"/>
          </a:xfrm>
        </p:spPr>
      </p:pic>
      <p:sp>
        <p:nvSpPr>
          <p:cNvPr id="5" name="Rectangle 4"/>
          <p:cNvSpPr/>
          <p:nvPr/>
        </p:nvSpPr>
        <p:spPr>
          <a:xfrm>
            <a:off x="1867301" y="3445844"/>
            <a:ext cx="356135" cy="471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223436" y="3445844"/>
            <a:ext cx="341745" cy="27709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4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5346" t="51878" r="30582" b="25919"/>
          <a:stretch/>
        </p:blipFill>
        <p:spPr>
          <a:xfrm>
            <a:off x="627461" y="1838427"/>
            <a:ext cx="10937078" cy="3099334"/>
          </a:xfrm>
        </p:spPr>
      </p:pic>
      <p:sp>
        <p:nvSpPr>
          <p:cNvPr id="5" name="Rectangle 4"/>
          <p:cNvSpPr/>
          <p:nvPr/>
        </p:nvSpPr>
        <p:spPr>
          <a:xfrm>
            <a:off x="1106905" y="2444817"/>
            <a:ext cx="288758" cy="625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395663" y="2481956"/>
            <a:ext cx="305772" cy="27568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7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5165" t="43969" r="30062" b="39000"/>
          <a:stretch/>
        </p:blipFill>
        <p:spPr>
          <a:xfrm>
            <a:off x="881052" y="2062142"/>
            <a:ext cx="10766003" cy="2303643"/>
          </a:xfrm>
        </p:spPr>
      </p:pic>
      <p:sp>
        <p:nvSpPr>
          <p:cNvPr id="5" name="Rectangle 4"/>
          <p:cNvSpPr/>
          <p:nvPr/>
        </p:nvSpPr>
        <p:spPr>
          <a:xfrm>
            <a:off x="1634836" y="3482109"/>
            <a:ext cx="332509" cy="55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967345" y="3500581"/>
            <a:ext cx="323273" cy="2586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5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10-12</a:t>
            </a:r>
            <a:endParaRPr lang="en-US" dirty="0"/>
          </a:p>
        </p:txBody>
      </p:sp>
      <p:sp>
        <p:nvSpPr>
          <p:cNvPr id="3" name="Content Placeholder 2"/>
          <p:cNvSpPr>
            <a:spLocks noGrp="1"/>
          </p:cNvSpPr>
          <p:nvPr>
            <p:ph idx="1"/>
          </p:nvPr>
        </p:nvSpPr>
        <p:spPr/>
        <p:txBody>
          <a:bodyPr/>
          <a:lstStyle/>
          <a:p>
            <a:r>
              <a:rPr lang="en-US" dirty="0" smtClean="0"/>
              <a:t>Chapter 10= Political Parties</a:t>
            </a:r>
          </a:p>
          <a:p>
            <a:r>
              <a:rPr lang="en-US" dirty="0" smtClean="0"/>
              <a:t>Chapter 11= Voting and elections</a:t>
            </a:r>
          </a:p>
          <a:p>
            <a:r>
              <a:rPr lang="en-US" dirty="0" smtClean="0"/>
              <a:t>Chapter 12= Public opinion and government</a:t>
            </a:r>
            <a:endParaRPr lang="en-US" dirty="0"/>
          </a:p>
        </p:txBody>
      </p:sp>
    </p:spTree>
    <p:extLst>
      <p:ext uri="{BB962C8B-B14F-4D97-AF65-F5344CB8AC3E}">
        <p14:creationId xmlns:p14="http://schemas.microsoft.com/office/powerpoint/2010/main" val="279592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parties</a:t>
            </a:r>
            <a:endParaRPr lang="en-US" dirty="0"/>
          </a:p>
        </p:txBody>
      </p:sp>
      <p:sp>
        <p:nvSpPr>
          <p:cNvPr id="3" name="Content Placeholder 2"/>
          <p:cNvSpPr>
            <a:spLocks noGrp="1"/>
          </p:cNvSpPr>
          <p:nvPr>
            <p:ph idx="1"/>
          </p:nvPr>
        </p:nvSpPr>
        <p:spPr/>
        <p:txBody>
          <a:bodyPr/>
          <a:lstStyle/>
          <a:p>
            <a:r>
              <a:rPr lang="en-US" dirty="0" smtClean="0"/>
              <a:t>A group of citizens (voters) with similar views on public issues who work to put their ideas into effect through government action and who band together to elect candidates. America had a two-party system.</a:t>
            </a:r>
          </a:p>
          <a:p>
            <a:r>
              <a:rPr lang="en-US" dirty="0" smtClean="0"/>
              <a:t>Democrats- Liberal</a:t>
            </a:r>
          </a:p>
          <a:p>
            <a:r>
              <a:rPr lang="en-US" dirty="0" smtClean="0"/>
              <a:t>Republicans- Conservative</a:t>
            </a:r>
          </a:p>
          <a:p>
            <a:r>
              <a:rPr lang="en-US" dirty="0" smtClean="0"/>
              <a:t>3</a:t>
            </a:r>
            <a:r>
              <a:rPr lang="en-US" baseline="30000" dirty="0" smtClean="0"/>
              <a:t>rd</a:t>
            </a:r>
            <a:r>
              <a:rPr lang="en-US" dirty="0" smtClean="0"/>
              <a:t> party: Libertarian, tea party, green party, etc.</a:t>
            </a:r>
            <a:endParaRPr lang="en-US" dirty="0"/>
          </a:p>
        </p:txBody>
      </p:sp>
      <p:sp>
        <p:nvSpPr>
          <p:cNvPr id="4" name="5-Point Star 3"/>
          <p:cNvSpPr/>
          <p:nvPr/>
        </p:nvSpPr>
        <p:spPr>
          <a:xfrm>
            <a:off x="1089891" y="849745"/>
            <a:ext cx="849745" cy="7389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472" y="3306996"/>
            <a:ext cx="2814404" cy="2814404"/>
          </a:xfrm>
          <a:prstGeom prst="rect">
            <a:avLst/>
          </a:prstGeom>
        </p:spPr>
      </p:pic>
    </p:spTree>
    <p:extLst>
      <p:ext uri="{BB962C8B-B14F-4D97-AF65-F5344CB8AC3E}">
        <p14:creationId xmlns:p14="http://schemas.microsoft.com/office/powerpoint/2010/main" val="251606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spectrum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695497"/>
            <a:ext cx="8572500" cy="2276475"/>
          </a:xfrm>
          <a:prstGeom prst="rect">
            <a:avLst/>
          </a:prstGeom>
        </p:spPr>
      </p:pic>
    </p:spTree>
    <p:extLst>
      <p:ext uri="{BB962C8B-B14F-4D97-AF65-F5344CB8AC3E}">
        <p14:creationId xmlns:p14="http://schemas.microsoft.com/office/powerpoint/2010/main" val="2897191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1816</TotalTime>
  <Words>2198</Words>
  <Application>Microsoft Office PowerPoint</Application>
  <PresentationFormat>Widescreen</PresentationFormat>
  <Paragraphs>285</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Garamond</vt:lpstr>
      <vt:lpstr>Times New Roman</vt:lpstr>
      <vt:lpstr>Wingdings</vt:lpstr>
      <vt:lpstr>Organic</vt:lpstr>
      <vt:lpstr>Civics Midterm Review</vt:lpstr>
      <vt:lpstr>What we’ve learned so far:</vt:lpstr>
      <vt:lpstr>Chapter 3 Highlights</vt:lpstr>
      <vt:lpstr>Naturalization process</vt:lpstr>
      <vt:lpstr>14th Amendment </vt:lpstr>
      <vt:lpstr>Sample Question</vt:lpstr>
      <vt:lpstr>Chapters 10-12</vt:lpstr>
      <vt:lpstr>Political parties</vt:lpstr>
      <vt:lpstr>Political spectrum</vt:lpstr>
      <vt:lpstr>Basic disagreement of political parties is….</vt:lpstr>
      <vt:lpstr>PowerPoint Presentation</vt:lpstr>
      <vt:lpstr>PowerPoint Presentation</vt:lpstr>
      <vt:lpstr>Chapter 11- Elections</vt:lpstr>
      <vt:lpstr>Electoral college</vt:lpstr>
      <vt:lpstr>PowerPoint Presentation</vt:lpstr>
      <vt:lpstr>Chapter 12</vt:lpstr>
      <vt:lpstr>Shapes public opinions</vt:lpstr>
      <vt:lpstr>PowerPoint Presentation</vt:lpstr>
      <vt:lpstr>Types of Propaganda</vt:lpstr>
      <vt:lpstr>Types of Propaganda</vt:lpstr>
      <vt:lpstr>Types of Propaganda</vt:lpstr>
      <vt:lpstr>PowerPoint Presentation</vt:lpstr>
      <vt:lpstr>PowerPoint Presentation</vt:lpstr>
      <vt:lpstr>Chapter 4</vt:lpstr>
      <vt:lpstr>Two main types of Government</vt:lpstr>
      <vt:lpstr>PowerPoint Presentation</vt:lpstr>
      <vt:lpstr>Systems</vt:lpstr>
      <vt:lpstr>America has been influenced by Great Britain in many ways:</vt:lpstr>
      <vt:lpstr>PowerPoint Presentation</vt:lpstr>
      <vt:lpstr>Road to Revolution</vt:lpstr>
      <vt:lpstr>Road to Revolution continued…</vt:lpstr>
      <vt:lpstr>PowerPoint Presentation</vt:lpstr>
      <vt:lpstr>Common sense</vt:lpstr>
      <vt:lpstr>PowerPoint Presentation</vt:lpstr>
      <vt:lpstr>Declaration of Independence</vt:lpstr>
      <vt:lpstr>“Declaration of Independence”</vt:lpstr>
      <vt:lpstr>PowerPoint Presentation</vt:lpstr>
      <vt:lpstr>First government</vt:lpstr>
      <vt:lpstr>Getting rid of the AOC</vt:lpstr>
      <vt:lpstr>PowerPoint Presentation</vt:lpstr>
      <vt:lpstr>The Constitution</vt:lpstr>
      <vt:lpstr>PowerPoint Presentation</vt:lpstr>
      <vt:lpstr>How should the states get to vote?</vt:lpstr>
      <vt:lpstr>PowerPoint Presentation</vt:lpstr>
      <vt:lpstr>The “Great Compromise”</vt:lpstr>
      <vt:lpstr>PowerPoint Presentation</vt:lpstr>
      <vt:lpstr>The battle to ratify the Constitution Ratify means to approve</vt:lpstr>
      <vt:lpstr>The Constitution is ratified in 1788</vt:lpstr>
      <vt:lpstr>Powers are Divided </vt:lpstr>
      <vt:lpstr>PowerPoint Presentation</vt:lpstr>
      <vt:lpstr>Enlightenment Thinkers</vt:lpstr>
      <vt:lpstr>Separation of powers </vt:lpstr>
      <vt:lpstr>“Checks &amp; Balances”</vt:lpstr>
      <vt:lpstr>PowerPoint Presentation</vt:lpstr>
      <vt:lpstr>PowerPoint Presentation</vt:lpstr>
      <vt:lpstr>Three Parts of the Constitution</vt:lpstr>
      <vt:lpstr>Articles of the Constitution</vt:lpstr>
      <vt:lpstr>Bill of rights and other Amendments</vt:lpstr>
      <vt:lpstr>“R.A.S.S.D.A.T.      E.P.S.”</vt:lpstr>
      <vt:lpstr>PowerPoint Presentation</vt:lpstr>
      <vt:lpstr>PowerPoint Presentation</vt:lpstr>
      <vt:lpstr>PowerPoint Presentation</vt:lpstr>
      <vt:lpstr>PowerPoint Presentation</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Joanna</dc:creator>
  <cp:lastModifiedBy>Ross, Joanna</cp:lastModifiedBy>
  <cp:revision>50</cp:revision>
  <dcterms:created xsi:type="dcterms:W3CDTF">2017-12-07T13:29:41Z</dcterms:created>
  <dcterms:modified xsi:type="dcterms:W3CDTF">2017-12-08T20:52:45Z</dcterms:modified>
</cp:coreProperties>
</file>